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46" roundtripDataSignature="AMtx7mgHNS8WXNnXV9eHjB80fNpvQz4fl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46" Type="http://customschemas.google.com/relationships/presentationmetadata" Target="metadata"/><Relationship Id="rId23" Type="http://schemas.openxmlformats.org/officeDocument/2006/relationships/slide" Target="slides/slide18.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Handouts?</a:t>
            </a:r>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PE days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39157cd815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g139157cd815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Handouts?</a:t>
            </a:r>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PE days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49f705d30b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g149f705d30b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49f705d30b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g149f705d30b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49f705d30b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g149f705d30b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49f705d30b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g149f705d30b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49f705d30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g149f705d30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 name="Google Shape;6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39157cd815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g139157cd815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We will upload the statements to the website for you to see/ a link to the government website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98e6031221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 name="Google Shape;195;g98e6031221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We will upload the statements to the website for you to see/ a link to the government website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98e603122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g98e603122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We will upload the statements to the website for you to see/ a link to the government website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98e603122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g98e6031221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We will upload the statements to the website for you to see/ a link to the government website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98e6031221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g98e6031221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98e6031221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g98e6031221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a:solidFill>
                  <a:schemeClr val="dk1"/>
                </a:solidFill>
              </a:rPr>
              <a:t>Upcoming dates for trips</a:t>
            </a:r>
            <a:endParaRPr>
              <a:solidFill>
                <a:schemeClr val="dk1"/>
              </a:solidFill>
            </a:endParaRPr>
          </a:p>
          <a:p>
            <a:pPr indent="0" lvl="0" marL="0" rtl="0" algn="l">
              <a:lnSpc>
                <a:spcPct val="115000"/>
              </a:lnSpc>
              <a:spcBef>
                <a:spcPts val="0"/>
              </a:spcBef>
              <a:spcAft>
                <a:spcPts val="0"/>
              </a:spcAft>
              <a:buSzPts val="1100"/>
              <a:buNone/>
            </a:pPr>
            <a:r>
              <a:rPr lang="en-GB" sz="700">
                <a:solidFill>
                  <a:schemeClr val="dk1"/>
                </a:solidFill>
                <a:latin typeface="Times New Roman"/>
                <a:ea typeface="Times New Roman"/>
                <a:cs typeface="Times New Roman"/>
                <a:sym typeface="Times New Roman"/>
              </a:rPr>
              <a:t> </a:t>
            </a:r>
            <a:r>
              <a:rPr lang="en-GB">
                <a:solidFill>
                  <a:schemeClr val="dk1"/>
                </a:solidFill>
              </a:rPr>
              <a:t>Assessments (SATS/Y4 timetable check)</a:t>
            </a:r>
            <a:endParaRPr>
              <a:solidFill>
                <a:schemeClr val="dk1"/>
              </a:solidFill>
            </a:endParaRPr>
          </a:p>
          <a:p>
            <a:pPr indent="0" lvl="0" marL="0" rtl="0" algn="l">
              <a:lnSpc>
                <a:spcPct val="115000"/>
              </a:lnSpc>
              <a:spcBef>
                <a:spcPts val="0"/>
              </a:spcBef>
              <a:spcAft>
                <a:spcPts val="0"/>
              </a:spcAft>
              <a:buSzPts val="1100"/>
              <a:buNone/>
            </a:pPr>
            <a:r>
              <a:rPr lang="en-GB">
                <a:solidFill>
                  <a:schemeClr val="dk1"/>
                </a:solidFill>
              </a:rPr>
              <a:t>How you can support children at home</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49f705d30b_0_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g149f705d30b_0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a:solidFill>
                  <a:schemeClr val="dk1"/>
                </a:solidFill>
              </a:rPr>
              <a:t>Upcoming dates for trips</a:t>
            </a:r>
            <a:endParaRPr>
              <a:solidFill>
                <a:schemeClr val="dk1"/>
              </a:solidFill>
            </a:endParaRPr>
          </a:p>
          <a:p>
            <a:pPr indent="0" lvl="0" marL="0" rtl="0" algn="l">
              <a:lnSpc>
                <a:spcPct val="115000"/>
              </a:lnSpc>
              <a:spcBef>
                <a:spcPts val="0"/>
              </a:spcBef>
              <a:spcAft>
                <a:spcPts val="0"/>
              </a:spcAft>
              <a:buSzPts val="1100"/>
              <a:buNone/>
            </a:pPr>
            <a:r>
              <a:rPr lang="en-GB" sz="700">
                <a:solidFill>
                  <a:schemeClr val="dk1"/>
                </a:solidFill>
                <a:latin typeface="Times New Roman"/>
                <a:ea typeface="Times New Roman"/>
                <a:cs typeface="Times New Roman"/>
                <a:sym typeface="Times New Roman"/>
              </a:rPr>
              <a:t> </a:t>
            </a:r>
            <a:r>
              <a:rPr lang="en-GB">
                <a:solidFill>
                  <a:schemeClr val="dk1"/>
                </a:solidFill>
              </a:rPr>
              <a:t>Assessments (SATS/Y4 timetable check)</a:t>
            </a:r>
            <a:endParaRPr>
              <a:solidFill>
                <a:schemeClr val="dk1"/>
              </a:solidFill>
            </a:endParaRPr>
          </a:p>
          <a:p>
            <a:pPr indent="0" lvl="0" marL="0" rtl="0" algn="l">
              <a:lnSpc>
                <a:spcPct val="115000"/>
              </a:lnSpc>
              <a:spcBef>
                <a:spcPts val="0"/>
              </a:spcBef>
              <a:spcAft>
                <a:spcPts val="0"/>
              </a:spcAft>
              <a:buSzPts val="1100"/>
              <a:buNone/>
            </a:pPr>
            <a:r>
              <a:rPr lang="en-GB">
                <a:solidFill>
                  <a:schemeClr val="dk1"/>
                </a:solidFill>
              </a:rPr>
              <a:t>How you can support children at home</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149f705d30b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 name="Google Shape;66;g149f705d30b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4" name="Google Shape;254;p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a:solidFill>
                  <a:schemeClr val="dk1"/>
                </a:solidFill>
              </a:rPr>
              <a:t>Upcoming dates for trips</a:t>
            </a:r>
            <a:endParaRPr>
              <a:solidFill>
                <a:schemeClr val="dk1"/>
              </a:solidFill>
            </a:endParaRPr>
          </a:p>
          <a:p>
            <a:pPr indent="0" lvl="0" marL="0" rtl="0" algn="l">
              <a:lnSpc>
                <a:spcPct val="115000"/>
              </a:lnSpc>
              <a:spcBef>
                <a:spcPts val="0"/>
              </a:spcBef>
              <a:spcAft>
                <a:spcPts val="0"/>
              </a:spcAft>
              <a:buSzPts val="1100"/>
              <a:buNone/>
            </a:pPr>
            <a:r>
              <a:rPr lang="en-GB" sz="700">
                <a:solidFill>
                  <a:schemeClr val="dk1"/>
                </a:solidFill>
                <a:latin typeface="Times New Roman"/>
                <a:ea typeface="Times New Roman"/>
                <a:cs typeface="Times New Roman"/>
                <a:sym typeface="Times New Roman"/>
              </a:rPr>
              <a:t> </a:t>
            </a:r>
            <a:r>
              <a:rPr lang="en-GB">
                <a:solidFill>
                  <a:schemeClr val="dk1"/>
                </a:solidFill>
              </a:rPr>
              <a:t>Assessments (SATS/Y4 timetable check)</a:t>
            </a:r>
            <a:endParaRPr>
              <a:solidFill>
                <a:schemeClr val="dk1"/>
              </a:solidFill>
            </a:endParaRPr>
          </a:p>
          <a:p>
            <a:pPr indent="0" lvl="0" marL="0" rtl="0" algn="l">
              <a:lnSpc>
                <a:spcPct val="115000"/>
              </a:lnSpc>
              <a:spcBef>
                <a:spcPts val="0"/>
              </a:spcBef>
              <a:spcAft>
                <a:spcPts val="0"/>
              </a:spcAft>
              <a:buSzPts val="1100"/>
              <a:buNone/>
            </a:pPr>
            <a:r>
              <a:rPr lang="en-GB">
                <a:solidFill>
                  <a:schemeClr val="dk1"/>
                </a:solidFill>
              </a:rPr>
              <a:t>How you can support children at home</a:t>
            </a: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394eb3350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1394eb3350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 name="Google Shape;27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540af3cff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1540af3cff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540af3cff5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1540af3cff5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540af3cff5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540af3cff5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540af3cff5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1540af3cff5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540af3cff5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1540af3cff5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540af3cff5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1540af3cff5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49f705d30b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 name="Google Shape;72;g149f705d30b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 name="Google Shape;7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 name="Google Shape;8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sz="700">
                <a:solidFill>
                  <a:schemeClr val="dk1"/>
                </a:solidFill>
                <a:latin typeface="Times New Roman"/>
                <a:ea typeface="Times New Roman"/>
                <a:cs typeface="Times New Roman"/>
                <a:sym typeface="Times New Roman"/>
              </a:rPr>
              <a:t>         </a:t>
            </a:r>
            <a:r>
              <a:rPr lang="en-GB">
                <a:solidFill>
                  <a:schemeClr val="dk1"/>
                </a:solidFill>
              </a:rPr>
              <a:t>Behaviour expectations</a:t>
            </a:r>
            <a:endParaRPr>
              <a:solidFill>
                <a:schemeClr val="dk1"/>
              </a:solidFill>
            </a:endParaRPr>
          </a:p>
          <a:p>
            <a:pPr indent="0" lvl="0" marL="0" rtl="0" algn="l">
              <a:lnSpc>
                <a:spcPct val="115000"/>
              </a:lnSpc>
              <a:spcBef>
                <a:spcPts val="0"/>
              </a:spcBef>
              <a:spcAft>
                <a:spcPts val="0"/>
              </a:spcAft>
              <a:buSzPts val="1100"/>
              <a:buNone/>
            </a:pPr>
            <a:r>
              <a:rPr lang="en-GB">
                <a:solidFill>
                  <a:schemeClr val="dk1"/>
                </a:solidFill>
              </a:rPr>
              <a:t>Uniform (shoes not trainers)</a:t>
            </a:r>
            <a:endParaRPr>
              <a:solidFill>
                <a:schemeClr val="dk1"/>
              </a:solidFill>
            </a:endParaRPr>
          </a:p>
          <a:p>
            <a:pPr indent="0" lvl="0" marL="0" rtl="0" algn="l">
              <a:lnSpc>
                <a:spcPct val="115000"/>
              </a:lnSpc>
              <a:spcBef>
                <a:spcPts val="0"/>
              </a:spcBef>
              <a:spcAft>
                <a:spcPts val="0"/>
              </a:spcAft>
              <a:buSzPts val="1100"/>
              <a:buNone/>
            </a:pPr>
            <a:r>
              <a:rPr lang="en-GB" sz="700">
                <a:solidFill>
                  <a:schemeClr val="dk1"/>
                </a:solidFill>
                <a:latin typeface="Times New Roman"/>
                <a:ea typeface="Times New Roman"/>
                <a:cs typeface="Times New Roman"/>
                <a:sym typeface="Times New Roman"/>
              </a:rPr>
              <a:t>  </a:t>
            </a:r>
            <a:r>
              <a:rPr lang="en-GB">
                <a:solidFill>
                  <a:schemeClr val="dk1"/>
                </a:solidFill>
              </a:rPr>
              <a:t>Exemplar work</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39157cd815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 name="Google Shape;91;g139157cd81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sz="700">
                <a:solidFill>
                  <a:schemeClr val="dk1"/>
                </a:solidFill>
                <a:latin typeface="Times New Roman"/>
                <a:ea typeface="Times New Roman"/>
                <a:cs typeface="Times New Roman"/>
                <a:sym typeface="Times New Roman"/>
              </a:rPr>
              <a:t>         </a:t>
            </a:r>
            <a:r>
              <a:rPr lang="en-GB">
                <a:solidFill>
                  <a:schemeClr val="dk1"/>
                </a:solidFill>
              </a:rPr>
              <a:t>Behaviour expectations</a:t>
            </a:r>
            <a:endParaRPr>
              <a:solidFill>
                <a:schemeClr val="dk1"/>
              </a:solidFill>
            </a:endParaRPr>
          </a:p>
          <a:p>
            <a:pPr indent="0" lvl="0" marL="0" rtl="0" algn="l">
              <a:lnSpc>
                <a:spcPct val="115000"/>
              </a:lnSpc>
              <a:spcBef>
                <a:spcPts val="0"/>
              </a:spcBef>
              <a:spcAft>
                <a:spcPts val="0"/>
              </a:spcAft>
              <a:buSzPts val="1100"/>
              <a:buNone/>
            </a:pPr>
            <a:r>
              <a:rPr lang="en-GB">
                <a:solidFill>
                  <a:schemeClr val="dk1"/>
                </a:solidFill>
              </a:rPr>
              <a:t>Uniform (shoes not trainers)</a:t>
            </a:r>
            <a:endParaRPr>
              <a:solidFill>
                <a:schemeClr val="dk1"/>
              </a:solidFill>
            </a:endParaRPr>
          </a:p>
          <a:p>
            <a:pPr indent="0" lvl="0" marL="0" rtl="0" algn="l">
              <a:lnSpc>
                <a:spcPct val="115000"/>
              </a:lnSpc>
              <a:spcBef>
                <a:spcPts val="0"/>
              </a:spcBef>
              <a:spcAft>
                <a:spcPts val="0"/>
              </a:spcAft>
              <a:buSzPts val="1100"/>
              <a:buNone/>
            </a:pPr>
            <a:r>
              <a:rPr lang="en-GB" sz="700">
                <a:solidFill>
                  <a:schemeClr val="dk1"/>
                </a:solidFill>
                <a:latin typeface="Times New Roman"/>
                <a:ea typeface="Times New Roman"/>
                <a:cs typeface="Times New Roman"/>
                <a:sym typeface="Times New Roman"/>
              </a:rPr>
              <a:t>  </a:t>
            </a:r>
            <a:r>
              <a:rPr lang="en-GB">
                <a:solidFill>
                  <a:schemeClr val="dk1"/>
                </a:solidFill>
              </a:rPr>
              <a:t>Exemplar work</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49f705d30b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g149f705d30b_0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391e4c6b6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g1391e4c6b6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3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7" name="Google Shape;47;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2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 name="Google Shape;15;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2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9" name="Google Shape;19;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2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3" name="Google Shape;23;p2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4" name="Google Shape;2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2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2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1" name="Google Shape;31;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2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2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2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2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0" name="Google Shape;40;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2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3" name="Google Shape;43;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D0E0E3"/>
        </a:solidFill>
      </p:bgPr>
    </p:bg>
    <p:spTree>
      <p:nvGrpSpPr>
        <p:cNvPr id="5" name="Shape 5"/>
        <p:cNvGrpSpPr/>
        <p:nvPr/>
      </p:nvGrpSpPr>
      <p:grpSpPr>
        <a:xfrm>
          <a:off x="0" y="0"/>
          <a:ext cx="0" cy="0"/>
          <a:chOff x="0" y="0"/>
          <a:chExt cx="0" cy="0"/>
        </a:xfrm>
      </p:grpSpPr>
      <p:sp>
        <p:nvSpPr>
          <p:cNvPr id="6" name="Google Shape;6;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42.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s://www.sutton.cambs.sch.uk/web/curriculum_2/582663"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8.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4.png"/><Relationship Id="rId4" Type="http://schemas.openxmlformats.org/officeDocument/2006/relationships/image" Target="../media/image17.png"/><Relationship Id="rId5"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2.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2.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hyperlink" Target="https://www.sutton.cambs.sch.uk/web/pupil_premium_information/51473" TargetMode="External"/><Relationship Id="rId4" Type="http://schemas.openxmlformats.org/officeDocument/2006/relationships/image" Target="../media/image32.png"/><Relationship Id="rId5"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2.png"/><Relationship Id="rId4" Type="http://schemas.openxmlformats.org/officeDocument/2006/relationships/image" Target="../media/image33.png"/><Relationship Id="rId5"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1.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9.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4.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5.png"/><Relationship Id="rId4" Type="http://schemas.openxmlformats.org/officeDocument/2006/relationships/hyperlink" Target="https://www.youtube.com/watch?v=yAuNZRslKrA"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b="0" l="0" r="0" t="0"/>
          <a:stretch/>
        </p:blipFill>
        <p:spPr>
          <a:xfrm rot="-872886">
            <a:off x="563430" y="2040232"/>
            <a:ext cx="2119811" cy="2119811"/>
          </a:xfrm>
          <a:prstGeom prst="rect">
            <a:avLst/>
          </a:prstGeom>
          <a:noFill/>
          <a:ln>
            <a:noFill/>
          </a:ln>
        </p:spPr>
      </p:pic>
      <p:pic>
        <p:nvPicPr>
          <p:cNvPr id="55" name="Google Shape;55;p1"/>
          <p:cNvPicPr preferRelativeResize="0"/>
          <p:nvPr/>
        </p:nvPicPr>
        <p:blipFill rotWithShape="1">
          <a:blip r:embed="rId4">
            <a:alphaModFix/>
          </a:blip>
          <a:srcRect b="0" l="0" r="0" t="0"/>
          <a:stretch/>
        </p:blipFill>
        <p:spPr>
          <a:xfrm>
            <a:off x="2084938" y="141450"/>
            <a:ext cx="4974131" cy="2584325"/>
          </a:xfrm>
          <a:prstGeom prst="rect">
            <a:avLst/>
          </a:prstGeom>
          <a:noFill/>
          <a:ln>
            <a:noFill/>
          </a:ln>
        </p:spPr>
      </p:pic>
      <p:pic>
        <p:nvPicPr>
          <p:cNvPr id="56" name="Google Shape;56;p1"/>
          <p:cNvPicPr preferRelativeResize="0"/>
          <p:nvPr/>
        </p:nvPicPr>
        <p:blipFill rotWithShape="1">
          <a:blip r:embed="rId5">
            <a:alphaModFix/>
          </a:blip>
          <a:srcRect b="0" l="0" r="0" t="0"/>
          <a:stretch/>
        </p:blipFill>
        <p:spPr>
          <a:xfrm>
            <a:off x="3376911" y="2857100"/>
            <a:ext cx="2390186" cy="2112925"/>
          </a:xfrm>
          <a:prstGeom prst="rect">
            <a:avLst/>
          </a:prstGeom>
          <a:noFill/>
          <a:ln>
            <a:noFill/>
          </a:ln>
        </p:spPr>
      </p:pic>
      <p:pic>
        <p:nvPicPr>
          <p:cNvPr id="57" name="Google Shape;57;p1"/>
          <p:cNvPicPr preferRelativeResize="0"/>
          <p:nvPr/>
        </p:nvPicPr>
        <p:blipFill rotWithShape="1">
          <a:blip r:embed="rId6">
            <a:alphaModFix/>
          </a:blip>
          <a:srcRect b="0" l="0" r="0" t="0"/>
          <a:stretch/>
        </p:blipFill>
        <p:spPr>
          <a:xfrm rot="1320066">
            <a:off x="6794075" y="2424095"/>
            <a:ext cx="1695200" cy="1531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3"/>
          <p:cNvSpPr txBox="1"/>
          <p:nvPr/>
        </p:nvSpPr>
        <p:spPr>
          <a:xfrm>
            <a:off x="162300" y="99150"/>
            <a:ext cx="8819400" cy="41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Arial"/>
                <a:ea typeface="Arial"/>
                <a:cs typeface="Arial"/>
                <a:sym typeface="Arial"/>
              </a:rPr>
              <a:t>Our Class Timetable</a:t>
            </a:r>
            <a:endParaRPr b="1"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p:txBody>
      </p:sp>
      <p:sp>
        <p:nvSpPr>
          <p:cNvPr id="113" name="Google Shape;113;p3"/>
          <p:cNvSpPr txBox="1"/>
          <p:nvPr/>
        </p:nvSpPr>
        <p:spPr>
          <a:xfrm>
            <a:off x="417300" y="658925"/>
            <a:ext cx="8309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Each class has a slightly different timetable -  Science/ PE/ART/DT/PSHE/ /RE/Computing/Music will usually take place in the afternoons</a:t>
            </a:r>
            <a:endParaRPr/>
          </a:p>
        </p:txBody>
      </p:sp>
      <p:pic>
        <p:nvPicPr>
          <p:cNvPr id="114" name="Google Shape;114;p3"/>
          <p:cNvPicPr preferRelativeResize="0"/>
          <p:nvPr/>
        </p:nvPicPr>
        <p:blipFill>
          <a:blip r:embed="rId3">
            <a:alphaModFix/>
          </a:blip>
          <a:stretch>
            <a:fillRect/>
          </a:stretch>
        </p:blipFill>
        <p:spPr>
          <a:xfrm>
            <a:off x="1440200" y="1274525"/>
            <a:ext cx="6911903" cy="3564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g139157cd815_0_5"/>
          <p:cNvSpPr txBox="1"/>
          <p:nvPr/>
        </p:nvSpPr>
        <p:spPr>
          <a:xfrm>
            <a:off x="188500" y="0"/>
            <a:ext cx="8819400" cy="41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Arial"/>
                <a:ea typeface="Arial"/>
                <a:cs typeface="Arial"/>
                <a:sym typeface="Arial"/>
              </a:rPr>
              <a:t>Our Class Timetable</a:t>
            </a:r>
            <a:endParaRPr b="1"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000000"/>
                </a:solidFill>
                <a:latin typeface="Arial"/>
                <a:ea typeface="Arial"/>
                <a:cs typeface="Arial"/>
                <a:sym typeface="Arial"/>
              </a:rPr>
              <a:t>PE DAYS</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sz="1800"/>
          </a:p>
          <a:p>
            <a:pPr indent="0" lvl="0" marL="0" marR="0" rtl="0" algn="ctr">
              <a:lnSpc>
                <a:spcPct val="100000"/>
              </a:lnSpc>
              <a:spcBef>
                <a:spcPts val="0"/>
              </a:spcBef>
              <a:spcAft>
                <a:spcPts val="0"/>
              </a:spcAft>
              <a:buClr>
                <a:srgbClr val="000000"/>
              </a:buClr>
              <a:buSzPts val="1800"/>
              <a:buFont typeface="Arial"/>
              <a:buNone/>
            </a:pPr>
            <a:r>
              <a:rPr b="1" lang="en-GB" sz="1800">
                <a:solidFill>
                  <a:schemeClr val="dk1"/>
                </a:solidFill>
              </a:rPr>
              <a:t>Salamanders</a:t>
            </a:r>
            <a:endParaRPr b="1" sz="1800">
              <a:solidFill>
                <a:schemeClr val="dk1"/>
              </a:solidFill>
            </a:endParaRPr>
          </a:p>
          <a:p>
            <a:pPr indent="0" lvl="0" marL="0" marR="0" rtl="0" algn="ctr">
              <a:lnSpc>
                <a:spcPct val="100000"/>
              </a:lnSpc>
              <a:spcBef>
                <a:spcPts val="0"/>
              </a:spcBef>
              <a:spcAft>
                <a:spcPts val="0"/>
              </a:spcAft>
              <a:buClr>
                <a:srgbClr val="000000"/>
              </a:buClr>
              <a:buSzPts val="1800"/>
              <a:buFont typeface="Arial"/>
              <a:buNone/>
            </a:pPr>
            <a:r>
              <a:rPr lang="en-GB" sz="1800">
                <a:solidFill>
                  <a:schemeClr val="dk1"/>
                </a:solidFill>
              </a:rPr>
              <a:t>Wednesday and Friday </a:t>
            </a:r>
            <a:endParaRPr sz="1800">
              <a:solidFill>
                <a:schemeClr val="dk1"/>
              </a:solidFill>
            </a:endParaRPr>
          </a:p>
          <a:p>
            <a:pPr indent="0" lvl="0" marL="0" marR="0" rtl="0" algn="ctr">
              <a:lnSpc>
                <a:spcPct val="100000"/>
              </a:lnSpc>
              <a:spcBef>
                <a:spcPts val="0"/>
              </a:spcBef>
              <a:spcAft>
                <a:spcPts val="0"/>
              </a:spcAft>
              <a:buClr>
                <a:srgbClr val="000000"/>
              </a:buClr>
              <a:buSzPts val="1800"/>
              <a:buFont typeface="Arial"/>
              <a:buNone/>
            </a:pPr>
            <a:r>
              <a:t/>
            </a:r>
            <a:endParaRPr b="1" sz="1800"/>
          </a:p>
          <a:p>
            <a:pPr indent="0" lvl="0" marL="0" marR="0" rtl="0" algn="ctr">
              <a:lnSpc>
                <a:spcPct val="100000"/>
              </a:lnSpc>
              <a:spcBef>
                <a:spcPts val="0"/>
              </a:spcBef>
              <a:spcAft>
                <a:spcPts val="0"/>
              </a:spcAft>
              <a:buClr>
                <a:srgbClr val="000000"/>
              </a:buClr>
              <a:buSzPts val="1800"/>
              <a:buFont typeface="Arial"/>
              <a:buNone/>
            </a:pPr>
            <a:r>
              <a:rPr b="1" lang="en-GB" sz="1800"/>
              <a:t>Tigers</a:t>
            </a:r>
            <a:endParaRPr b="1" sz="1800"/>
          </a:p>
          <a:p>
            <a:pPr indent="0" lvl="0" marL="0" marR="0" rtl="0" algn="ctr">
              <a:lnSpc>
                <a:spcPct val="100000"/>
              </a:lnSpc>
              <a:spcBef>
                <a:spcPts val="0"/>
              </a:spcBef>
              <a:spcAft>
                <a:spcPts val="0"/>
              </a:spcAft>
              <a:buClr>
                <a:srgbClr val="000000"/>
              </a:buClr>
              <a:buSzPts val="1800"/>
              <a:buFont typeface="Arial"/>
              <a:buNone/>
            </a:pPr>
            <a:r>
              <a:rPr lang="en-GB" sz="1800"/>
              <a:t>Monday and Wednesday</a:t>
            </a:r>
            <a:endParaRPr sz="1800"/>
          </a:p>
          <a:p>
            <a:pPr indent="0" lvl="0" marL="0" marR="0" rtl="0" algn="ctr">
              <a:lnSpc>
                <a:spcPct val="100000"/>
              </a:lnSpc>
              <a:spcBef>
                <a:spcPts val="0"/>
              </a:spcBef>
              <a:spcAft>
                <a:spcPts val="0"/>
              </a:spcAft>
              <a:buClr>
                <a:srgbClr val="000000"/>
              </a:buClr>
              <a:buSzPts val="1800"/>
              <a:buFont typeface="Arial"/>
              <a:buNone/>
            </a:pPr>
            <a:r>
              <a:t/>
            </a:r>
            <a:endParaRPr b="1" sz="1800"/>
          </a:p>
          <a:p>
            <a:pPr indent="0" lvl="0" marL="0" marR="0" rtl="0" algn="ctr">
              <a:lnSpc>
                <a:spcPct val="100000"/>
              </a:lnSpc>
              <a:spcBef>
                <a:spcPts val="0"/>
              </a:spcBef>
              <a:spcAft>
                <a:spcPts val="0"/>
              </a:spcAft>
              <a:buClr>
                <a:srgbClr val="000000"/>
              </a:buClr>
              <a:buSzPts val="1800"/>
              <a:buFont typeface="Arial"/>
              <a:buNone/>
            </a:pPr>
            <a:r>
              <a:rPr b="1" lang="en-GB" sz="1800"/>
              <a:t>Wolves</a:t>
            </a:r>
            <a:endParaRPr b="1" sz="1800"/>
          </a:p>
          <a:p>
            <a:pPr indent="0" lvl="0" marL="0" marR="0" rtl="0" algn="ctr">
              <a:lnSpc>
                <a:spcPct val="100000"/>
              </a:lnSpc>
              <a:spcBef>
                <a:spcPts val="0"/>
              </a:spcBef>
              <a:spcAft>
                <a:spcPts val="0"/>
              </a:spcAft>
              <a:buClr>
                <a:srgbClr val="000000"/>
              </a:buClr>
              <a:buSzPts val="1800"/>
              <a:buFont typeface="Arial"/>
              <a:buNone/>
            </a:pPr>
            <a:r>
              <a:rPr lang="en-GB" sz="1800"/>
              <a:t>Tuesday and Wednesday</a:t>
            </a:r>
            <a:endParaRPr sz="1800"/>
          </a:p>
          <a:p>
            <a:pPr indent="0" lvl="0" marL="0" marR="0" rtl="0" algn="ctr">
              <a:lnSpc>
                <a:spcPct val="100000"/>
              </a:lnSpc>
              <a:spcBef>
                <a:spcPts val="0"/>
              </a:spcBef>
              <a:spcAft>
                <a:spcPts val="0"/>
              </a:spcAft>
              <a:buClr>
                <a:srgbClr val="000000"/>
              </a:buClr>
              <a:buSzPts val="1800"/>
              <a:buFont typeface="Arial"/>
              <a:buNone/>
            </a:pPr>
            <a:r>
              <a:t/>
            </a:r>
            <a:endParaRPr sz="1800"/>
          </a:p>
          <a:p>
            <a:pPr indent="0" lvl="0" marL="0" marR="0" rtl="0" algn="ctr">
              <a:lnSpc>
                <a:spcPct val="100000"/>
              </a:lnSpc>
              <a:spcBef>
                <a:spcPts val="0"/>
              </a:spcBef>
              <a:spcAft>
                <a:spcPts val="0"/>
              </a:spcAft>
              <a:buClr>
                <a:srgbClr val="000000"/>
              </a:buClr>
              <a:buSzPts val="1800"/>
              <a:buFont typeface="Arial"/>
              <a:buNone/>
            </a:pPr>
            <a:r>
              <a:rPr lang="en-GB" sz="1800"/>
              <a:t>As children come to school in their PE kits, lessons may be swapped around if required (mainly weather related).</a:t>
            </a:r>
            <a:endParaRPr sz="1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g149f705d30b_0_14"/>
          <p:cNvSpPr txBox="1"/>
          <p:nvPr>
            <p:ph type="ctrTitle"/>
          </p:nvPr>
        </p:nvSpPr>
        <p:spPr>
          <a:xfrm>
            <a:off x="311700" y="159500"/>
            <a:ext cx="8520600" cy="1274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n-GB"/>
              <a:t>      What are we learning? </a:t>
            </a:r>
            <a:endParaRPr/>
          </a:p>
          <a:p>
            <a:pPr indent="0" lvl="0" marL="0" rtl="0" algn="ctr">
              <a:lnSpc>
                <a:spcPct val="100000"/>
              </a:lnSpc>
              <a:spcBef>
                <a:spcPts val="0"/>
              </a:spcBef>
              <a:spcAft>
                <a:spcPts val="0"/>
              </a:spcAft>
              <a:buSzPts val="5200"/>
              <a:buNone/>
            </a:pPr>
            <a:r>
              <a:rPr lang="en-GB" sz="3600"/>
              <a:t>Our Curriculum</a:t>
            </a:r>
            <a:endParaRPr sz="3600"/>
          </a:p>
        </p:txBody>
      </p:sp>
      <p:sp>
        <p:nvSpPr>
          <p:cNvPr id="125" name="Google Shape;125;g149f705d30b_0_14"/>
          <p:cNvSpPr txBox="1"/>
          <p:nvPr/>
        </p:nvSpPr>
        <p:spPr>
          <a:xfrm>
            <a:off x="804275" y="1327400"/>
            <a:ext cx="7730100" cy="378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100" u="none" cap="none" strike="noStrike">
                <a:solidFill>
                  <a:srgbClr val="000000"/>
                </a:solidFill>
                <a:latin typeface="Arial"/>
                <a:ea typeface="Arial"/>
                <a:cs typeface="Arial"/>
                <a:sym typeface="Arial"/>
              </a:rPr>
              <a:t>Across the school, we follow the National curriculum and a cross curricular approach to learning. There is a clear focus on maths and English, but we strive to ensure that there is a broad, balanced and engaging curriculum across the school. Wherever possible clear links are made between subjects and each term classes have a different topic focus. Children develop their knowledge, skills and understanding and we provide a clear progression for these across the school.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100" u="none" cap="none" strike="noStrike">
                <a:solidFill>
                  <a:srgbClr val="000000"/>
                </a:solidFill>
                <a:latin typeface="Arial"/>
                <a:ea typeface="Arial"/>
                <a:cs typeface="Arial"/>
                <a:sym typeface="Arial"/>
              </a:rPr>
              <a:t>At Sutton we have a carefully designed curriculum that promotes the curiosity of our pupils. We plan progressive learning with clear yearly objectives which build in small steps, recapping before moving on. We provide differentiated challenges - You may hear your child mentions - paddling, snorkelling and diving - As this relates to the level of challenge they have had a go at.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100" u="none" cap="none" strike="noStrike">
                <a:solidFill>
                  <a:srgbClr val="000000"/>
                </a:solidFill>
                <a:latin typeface="Arial"/>
                <a:ea typeface="Arial"/>
                <a:cs typeface="Arial"/>
                <a:sym typeface="Arial"/>
              </a:rPr>
              <a:t>More information can be found on our school website: </a:t>
            </a:r>
            <a:r>
              <a:rPr b="0" i="0" lang="en-GB" sz="1100" u="sng" cap="none" strike="noStrike">
                <a:solidFill>
                  <a:schemeClr val="hlink"/>
                </a:solidFill>
                <a:latin typeface="Arial"/>
                <a:ea typeface="Arial"/>
                <a:cs typeface="Arial"/>
                <a:sym typeface="Arial"/>
                <a:hlinkClick r:id="rId3"/>
              </a:rPr>
              <a:t>https://www.sutton.cambs.sch.uk/web/curriculum_2/582663</a:t>
            </a:r>
            <a:endParaRPr sz="1100"/>
          </a:p>
          <a:p>
            <a:pPr indent="0" lvl="0" marL="0" marR="0" rtl="0" algn="l">
              <a:lnSpc>
                <a:spcPct val="100000"/>
              </a:lnSpc>
              <a:spcBef>
                <a:spcPts val="0"/>
              </a:spcBef>
              <a:spcAft>
                <a:spcPts val="0"/>
              </a:spcAft>
              <a:buClr>
                <a:srgbClr val="000000"/>
              </a:buClr>
              <a:buSzPts val="1400"/>
              <a:buFont typeface="Arial"/>
              <a:buNone/>
            </a:pPr>
            <a:r>
              <a:t/>
            </a:r>
            <a:endParaRPr sz="1100"/>
          </a:p>
          <a:p>
            <a:pPr indent="0" lvl="0" marL="0" marR="0" rtl="0" algn="l">
              <a:lnSpc>
                <a:spcPct val="100000"/>
              </a:lnSpc>
              <a:spcBef>
                <a:spcPts val="0"/>
              </a:spcBef>
              <a:spcAft>
                <a:spcPts val="0"/>
              </a:spcAft>
              <a:buClr>
                <a:srgbClr val="000000"/>
              </a:buClr>
              <a:buSzPts val="1400"/>
              <a:buFont typeface="Arial"/>
              <a:buNone/>
            </a:pPr>
            <a:r>
              <a:rPr lang="en-GB" sz="1100"/>
              <a:t>Sutton School has now adopted a mastery approach to mathematics. The mastery approach is a set of principles and beliefs on how children can best learn. We believe that all children are capable of understanding and doing the maths taught in their year group and that no child is ‘just bad at maths’. With good teaching, appropriate resources, effort and a positive ‘can do‘ attitude all children can achieve in and enjoy mathematics. </a:t>
            </a:r>
            <a:endParaRPr sz="1100"/>
          </a:p>
          <a:p>
            <a:pPr indent="0" lvl="0" marL="0" marR="0" rtl="0" algn="l">
              <a:lnSpc>
                <a:spcPct val="100000"/>
              </a:lnSpc>
              <a:spcBef>
                <a:spcPts val="0"/>
              </a:spcBef>
              <a:spcAft>
                <a:spcPts val="0"/>
              </a:spcAft>
              <a:buClr>
                <a:srgbClr val="000000"/>
              </a:buClr>
              <a:buSzPts val="1400"/>
              <a:buFont typeface="Arial"/>
              <a:buNone/>
            </a:pPr>
            <a:r>
              <a:t/>
            </a:r>
            <a:endParaRPr sz="1100"/>
          </a:p>
          <a:p>
            <a:pPr indent="0" lvl="0" marL="0" marR="0" rtl="0" algn="l">
              <a:lnSpc>
                <a:spcPct val="100000"/>
              </a:lnSpc>
              <a:spcBef>
                <a:spcPts val="0"/>
              </a:spcBef>
              <a:spcAft>
                <a:spcPts val="0"/>
              </a:spcAft>
              <a:buClr>
                <a:srgbClr val="000000"/>
              </a:buClr>
              <a:buSzPts val="1400"/>
              <a:buFont typeface="Arial"/>
              <a:buNone/>
            </a:pPr>
            <a:r>
              <a:rPr lang="en-GB" sz="1100"/>
              <a:t> In practice, children will spend longer mastering each concept through small steps. Rather than pushing children onto larger numbers, or ‘harder maths’, those who grasp concepts quickly are encouraged to explore them in a variety of contexts and solve increasingly complex problems using them.  This leads to a more thorough understanding of concepts taught and gives a firm foundation for the next year’s learning. </a:t>
            </a:r>
            <a:endParaRPr sz="1100"/>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g149f705d30b_0_60"/>
          <p:cNvSpPr txBox="1"/>
          <p:nvPr>
            <p:ph type="ctrTitle"/>
          </p:nvPr>
        </p:nvSpPr>
        <p:spPr>
          <a:xfrm>
            <a:off x="519925" y="127675"/>
            <a:ext cx="8520600" cy="921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n-GB"/>
              <a:t>                Padlets </a:t>
            </a:r>
            <a:endParaRPr/>
          </a:p>
        </p:txBody>
      </p:sp>
      <p:sp>
        <p:nvSpPr>
          <p:cNvPr id="131" name="Google Shape;131;g149f705d30b_0_60"/>
          <p:cNvSpPr txBox="1"/>
          <p:nvPr>
            <p:ph idx="1" type="subTitle"/>
          </p:nvPr>
        </p:nvSpPr>
        <p:spPr>
          <a:xfrm>
            <a:off x="311700" y="1049275"/>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2400"/>
              <a:t>These are shared with you termly, to give you an overview of what your child will be learning in each subject.</a:t>
            </a:r>
            <a:r>
              <a:rPr lang="en-GB"/>
              <a:t> </a:t>
            </a:r>
            <a:endParaRPr/>
          </a:p>
        </p:txBody>
      </p:sp>
      <p:pic>
        <p:nvPicPr>
          <p:cNvPr id="132" name="Google Shape;132;g149f705d30b_0_60"/>
          <p:cNvPicPr preferRelativeResize="0"/>
          <p:nvPr/>
        </p:nvPicPr>
        <p:blipFill>
          <a:blip r:embed="rId3">
            <a:alphaModFix/>
          </a:blip>
          <a:stretch>
            <a:fillRect/>
          </a:stretch>
        </p:blipFill>
        <p:spPr>
          <a:xfrm>
            <a:off x="1096938" y="1938627"/>
            <a:ext cx="6855426" cy="3111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g149f705d30b_0_19"/>
          <p:cNvSpPr txBox="1"/>
          <p:nvPr>
            <p:ph type="ctrTitle"/>
          </p:nvPr>
        </p:nvSpPr>
        <p:spPr>
          <a:xfrm>
            <a:off x="311700" y="744575"/>
            <a:ext cx="8520600" cy="615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a:t>Knowledge Organisers</a:t>
            </a:r>
            <a:endParaRPr/>
          </a:p>
        </p:txBody>
      </p:sp>
      <p:sp>
        <p:nvSpPr>
          <p:cNvPr id="138" name="Google Shape;138;g149f705d30b_0_19"/>
          <p:cNvSpPr txBox="1"/>
          <p:nvPr>
            <p:ph idx="1" type="subTitle"/>
          </p:nvPr>
        </p:nvSpPr>
        <p:spPr>
          <a:xfrm>
            <a:off x="257450" y="1314600"/>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GB" sz="1600"/>
              <a:t>Each term, these along with the topic webs are on the website - so you can support your child with revisiting key concepts and vocabulary at home. </a:t>
            </a:r>
            <a:endParaRPr sz="1600"/>
          </a:p>
        </p:txBody>
      </p:sp>
      <p:pic>
        <p:nvPicPr>
          <p:cNvPr id="139" name="Google Shape;139;g149f705d30b_0_19"/>
          <p:cNvPicPr preferRelativeResize="0"/>
          <p:nvPr/>
        </p:nvPicPr>
        <p:blipFill>
          <a:blip r:embed="rId3">
            <a:alphaModFix/>
          </a:blip>
          <a:stretch>
            <a:fillRect/>
          </a:stretch>
        </p:blipFill>
        <p:spPr>
          <a:xfrm>
            <a:off x="152400" y="2259600"/>
            <a:ext cx="3547685" cy="2731500"/>
          </a:xfrm>
          <a:prstGeom prst="rect">
            <a:avLst/>
          </a:prstGeom>
          <a:noFill/>
          <a:ln>
            <a:noFill/>
          </a:ln>
        </p:spPr>
      </p:pic>
      <p:pic>
        <p:nvPicPr>
          <p:cNvPr id="140" name="Google Shape;140;g149f705d30b_0_19"/>
          <p:cNvPicPr preferRelativeResize="0"/>
          <p:nvPr/>
        </p:nvPicPr>
        <p:blipFill>
          <a:blip r:embed="rId4">
            <a:alphaModFix/>
          </a:blip>
          <a:stretch>
            <a:fillRect/>
          </a:stretch>
        </p:blipFill>
        <p:spPr>
          <a:xfrm>
            <a:off x="3993925" y="2832748"/>
            <a:ext cx="4957076" cy="1715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g149f705d30b_0_24"/>
          <p:cNvSpPr txBox="1"/>
          <p:nvPr>
            <p:ph type="ctrTitle"/>
          </p:nvPr>
        </p:nvSpPr>
        <p:spPr>
          <a:xfrm>
            <a:off x="311700" y="509185"/>
            <a:ext cx="5325600" cy="1056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a:t>Vipers</a:t>
            </a:r>
            <a:endParaRPr/>
          </a:p>
        </p:txBody>
      </p:sp>
      <p:sp>
        <p:nvSpPr>
          <p:cNvPr id="146" name="Google Shape;146;g149f705d30b_0_24"/>
          <p:cNvSpPr txBox="1"/>
          <p:nvPr>
            <p:ph idx="1" type="subTitle"/>
          </p:nvPr>
        </p:nvSpPr>
        <p:spPr>
          <a:xfrm>
            <a:off x="311575" y="1565775"/>
            <a:ext cx="6052200" cy="28269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2800"/>
              <a:buNone/>
            </a:pPr>
            <a:r>
              <a:rPr lang="en-GB" sz="2400">
                <a:solidFill>
                  <a:srgbClr val="000000"/>
                </a:solidFill>
              </a:rPr>
              <a:t>When working on reading, we use  VIPERS. During the course of Guided Reading and other reading with an adult, your child will have the opportunity to answer questions from a range of these areas. </a:t>
            </a:r>
            <a:endParaRPr sz="2400">
              <a:solidFill>
                <a:srgbClr val="000000"/>
              </a:solidFill>
            </a:endParaRPr>
          </a:p>
        </p:txBody>
      </p:sp>
      <p:pic>
        <p:nvPicPr>
          <p:cNvPr id="147" name="Google Shape;147;g149f705d30b_0_24"/>
          <p:cNvPicPr preferRelativeResize="0"/>
          <p:nvPr/>
        </p:nvPicPr>
        <p:blipFill>
          <a:blip r:embed="rId3">
            <a:alphaModFix/>
          </a:blip>
          <a:stretch>
            <a:fillRect/>
          </a:stretch>
        </p:blipFill>
        <p:spPr>
          <a:xfrm>
            <a:off x="6516175" y="152400"/>
            <a:ext cx="1276350" cy="1647825"/>
          </a:xfrm>
          <a:prstGeom prst="rect">
            <a:avLst/>
          </a:prstGeom>
          <a:noFill/>
          <a:ln>
            <a:noFill/>
          </a:ln>
        </p:spPr>
      </p:pic>
      <p:pic>
        <p:nvPicPr>
          <p:cNvPr id="148" name="Google Shape;148;g149f705d30b_0_24"/>
          <p:cNvPicPr preferRelativeResize="0"/>
          <p:nvPr/>
        </p:nvPicPr>
        <p:blipFill>
          <a:blip r:embed="rId4">
            <a:alphaModFix/>
          </a:blip>
          <a:stretch>
            <a:fillRect/>
          </a:stretch>
        </p:blipFill>
        <p:spPr>
          <a:xfrm>
            <a:off x="7557225" y="1459100"/>
            <a:ext cx="1336850" cy="1517500"/>
          </a:xfrm>
          <a:prstGeom prst="rect">
            <a:avLst/>
          </a:prstGeom>
          <a:noFill/>
          <a:ln>
            <a:noFill/>
          </a:ln>
        </p:spPr>
      </p:pic>
      <p:pic>
        <p:nvPicPr>
          <p:cNvPr id="149" name="Google Shape;149;g149f705d30b_0_24"/>
          <p:cNvPicPr preferRelativeResize="0"/>
          <p:nvPr/>
        </p:nvPicPr>
        <p:blipFill>
          <a:blip r:embed="rId5">
            <a:alphaModFix/>
          </a:blip>
          <a:stretch>
            <a:fillRect/>
          </a:stretch>
        </p:blipFill>
        <p:spPr>
          <a:xfrm>
            <a:off x="6535225" y="2450400"/>
            <a:ext cx="1257300" cy="1200150"/>
          </a:xfrm>
          <a:prstGeom prst="rect">
            <a:avLst/>
          </a:prstGeom>
          <a:noFill/>
          <a:ln>
            <a:noFill/>
          </a:ln>
        </p:spPr>
      </p:pic>
      <p:pic>
        <p:nvPicPr>
          <p:cNvPr id="150" name="Google Shape;150;g149f705d30b_0_24"/>
          <p:cNvPicPr preferRelativeResize="0"/>
          <p:nvPr/>
        </p:nvPicPr>
        <p:blipFill>
          <a:blip r:embed="rId6">
            <a:alphaModFix/>
          </a:blip>
          <a:stretch>
            <a:fillRect/>
          </a:stretch>
        </p:blipFill>
        <p:spPr>
          <a:xfrm>
            <a:off x="7732696" y="3269696"/>
            <a:ext cx="985900" cy="1441975"/>
          </a:xfrm>
          <a:prstGeom prst="rect">
            <a:avLst/>
          </a:prstGeom>
          <a:noFill/>
          <a:ln>
            <a:noFill/>
          </a:ln>
        </p:spPr>
      </p:pic>
      <p:pic>
        <p:nvPicPr>
          <p:cNvPr id="151" name="Google Shape;151;g149f705d30b_0_24"/>
          <p:cNvPicPr preferRelativeResize="0"/>
          <p:nvPr/>
        </p:nvPicPr>
        <p:blipFill>
          <a:blip r:embed="rId7">
            <a:alphaModFix/>
          </a:blip>
          <a:stretch>
            <a:fillRect/>
          </a:stretch>
        </p:blipFill>
        <p:spPr>
          <a:xfrm>
            <a:off x="5221125" y="255322"/>
            <a:ext cx="1101408" cy="1441975"/>
          </a:xfrm>
          <a:prstGeom prst="rect">
            <a:avLst/>
          </a:prstGeom>
          <a:noFill/>
          <a:ln>
            <a:noFill/>
          </a:ln>
        </p:spPr>
      </p:pic>
      <p:pic>
        <p:nvPicPr>
          <p:cNvPr id="152" name="Google Shape;152;g149f705d30b_0_24"/>
          <p:cNvPicPr preferRelativeResize="0"/>
          <p:nvPr/>
        </p:nvPicPr>
        <p:blipFill>
          <a:blip r:embed="rId8">
            <a:alphaModFix/>
          </a:blip>
          <a:stretch>
            <a:fillRect/>
          </a:stretch>
        </p:blipFill>
        <p:spPr>
          <a:xfrm>
            <a:off x="5491688" y="3476488"/>
            <a:ext cx="1381125" cy="1457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38"/>
          <p:cNvSpPr txBox="1"/>
          <p:nvPr>
            <p:ph type="ctrTitle"/>
          </p:nvPr>
        </p:nvSpPr>
        <p:spPr>
          <a:xfrm>
            <a:off x="311700" y="509185"/>
            <a:ext cx="5325600" cy="1056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a:t>Reading Records</a:t>
            </a:r>
            <a:endParaRPr/>
          </a:p>
        </p:txBody>
      </p:sp>
      <p:sp>
        <p:nvSpPr>
          <p:cNvPr id="158" name="Google Shape;158;p38"/>
          <p:cNvSpPr txBox="1"/>
          <p:nvPr>
            <p:ph idx="1" type="subTitle"/>
          </p:nvPr>
        </p:nvSpPr>
        <p:spPr>
          <a:xfrm>
            <a:off x="311575" y="1565785"/>
            <a:ext cx="5127900" cy="2826900"/>
          </a:xfrm>
          <a:prstGeom prst="rect">
            <a:avLst/>
          </a:prstGeom>
          <a:noFill/>
          <a:ln>
            <a:noFill/>
          </a:ln>
        </p:spPr>
        <p:txBody>
          <a:bodyPr anchorCtr="0" anchor="t" bIns="91425" lIns="91425" spcFirstLastPara="1" rIns="91425" wrap="square" tIns="91425">
            <a:noAutofit/>
          </a:bodyPr>
          <a:lstStyle/>
          <a:p>
            <a:pPr indent="-406400" lvl="0" marL="457200" rtl="0" algn="just">
              <a:lnSpc>
                <a:spcPct val="100000"/>
              </a:lnSpc>
              <a:spcBef>
                <a:spcPts val="0"/>
              </a:spcBef>
              <a:spcAft>
                <a:spcPts val="0"/>
              </a:spcAft>
              <a:buClr>
                <a:srgbClr val="000000"/>
              </a:buClr>
              <a:buSzPts val="2800"/>
              <a:buChar char="-"/>
            </a:pPr>
            <a:r>
              <a:rPr lang="en-GB">
                <a:solidFill>
                  <a:srgbClr val="000000"/>
                </a:solidFill>
              </a:rPr>
              <a:t>Children are to record each time they read</a:t>
            </a:r>
            <a:endParaRPr>
              <a:solidFill>
                <a:srgbClr val="000000"/>
              </a:solidFill>
            </a:endParaRPr>
          </a:p>
          <a:p>
            <a:pPr indent="-406400" lvl="0" marL="457200" rtl="0" algn="just">
              <a:lnSpc>
                <a:spcPct val="100000"/>
              </a:lnSpc>
              <a:spcBef>
                <a:spcPts val="0"/>
              </a:spcBef>
              <a:spcAft>
                <a:spcPts val="0"/>
              </a:spcAft>
              <a:buClr>
                <a:srgbClr val="000000"/>
              </a:buClr>
              <a:buSzPts val="2800"/>
              <a:buChar char="-"/>
            </a:pPr>
            <a:r>
              <a:rPr lang="en-GB">
                <a:solidFill>
                  <a:srgbClr val="000000"/>
                </a:solidFill>
              </a:rPr>
              <a:t>They can record their Guided Reading book in there</a:t>
            </a:r>
            <a:endParaRPr>
              <a:solidFill>
                <a:srgbClr val="000000"/>
              </a:solidFill>
            </a:endParaRPr>
          </a:p>
          <a:p>
            <a:pPr indent="-406400" lvl="0" marL="457200" rtl="0" algn="just">
              <a:lnSpc>
                <a:spcPct val="100000"/>
              </a:lnSpc>
              <a:spcBef>
                <a:spcPts val="0"/>
              </a:spcBef>
              <a:spcAft>
                <a:spcPts val="0"/>
              </a:spcAft>
              <a:buClr>
                <a:srgbClr val="000000"/>
              </a:buClr>
              <a:buSzPts val="2800"/>
              <a:buChar char="-"/>
            </a:pPr>
            <a:r>
              <a:rPr lang="en-GB">
                <a:solidFill>
                  <a:srgbClr val="000000"/>
                </a:solidFill>
              </a:rPr>
              <a:t>Please read 4 times a week</a:t>
            </a:r>
            <a:endParaRPr>
              <a:solidFill>
                <a:srgbClr val="000000"/>
              </a:solidFill>
            </a:endParaRPr>
          </a:p>
        </p:txBody>
      </p:sp>
      <p:pic>
        <p:nvPicPr>
          <p:cNvPr id="159" name="Google Shape;159;p38"/>
          <p:cNvPicPr preferRelativeResize="0"/>
          <p:nvPr/>
        </p:nvPicPr>
        <p:blipFill rotWithShape="1">
          <a:blip r:embed="rId3">
            <a:alphaModFix/>
          </a:blip>
          <a:srcRect b="0" l="0" r="0" t="0"/>
          <a:stretch/>
        </p:blipFill>
        <p:spPr>
          <a:xfrm rot="5400000">
            <a:off x="4946863" y="871550"/>
            <a:ext cx="4638675" cy="32575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39"/>
          <p:cNvSpPr txBox="1"/>
          <p:nvPr>
            <p:ph type="ctrTitle"/>
          </p:nvPr>
        </p:nvSpPr>
        <p:spPr>
          <a:xfrm>
            <a:off x="311699" y="509185"/>
            <a:ext cx="8479215" cy="1056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a:t>Spelling</a:t>
            </a:r>
            <a:endParaRPr/>
          </a:p>
        </p:txBody>
      </p:sp>
      <p:sp>
        <p:nvSpPr>
          <p:cNvPr id="165" name="Google Shape;165;p39"/>
          <p:cNvSpPr txBox="1"/>
          <p:nvPr>
            <p:ph idx="1" type="subTitle"/>
          </p:nvPr>
        </p:nvSpPr>
        <p:spPr>
          <a:xfrm>
            <a:off x="311574" y="1565785"/>
            <a:ext cx="8479339" cy="2826900"/>
          </a:xfrm>
          <a:prstGeom prst="rect">
            <a:avLst/>
          </a:prstGeom>
          <a:noFill/>
          <a:ln>
            <a:noFill/>
          </a:ln>
        </p:spPr>
        <p:txBody>
          <a:bodyPr anchorCtr="0" anchor="t" bIns="91425" lIns="91425" spcFirstLastPara="1" rIns="91425" wrap="square" tIns="91425">
            <a:noAutofit/>
          </a:bodyPr>
          <a:lstStyle/>
          <a:p>
            <a:pPr indent="-406400" lvl="0" marL="457200" rtl="0" algn="just">
              <a:lnSpc>
                <a:spcPct val="100000"/>
              </a:lnSpc>
              <a:spcBef>
                <a:spcPts val="0"/>
              </a:spcBef>
              <a:spcAft>
                <a:spcPts val="0"/>
              </a:spcAft>
              <a:buSzPts val="2800"/>
              <a:buChar char="-"/>
            </a:pPr>
            <a:r>
              <a:rPr lang="en-GB"/>
              <a:t>Each week your child will be given spellings to learn focused around a spelling pattern which will be tested during the week.</a:t>
            </a:r>
            <a:endParaRPr/>
          </a:p>
          <a:p>
            <a:pPr indent="-406400" lvl="0" marL="457200" rtl="0" algn="just">
              <a:lnSpc>
                <a:spcPct val="100000"/>
              </a:lnSpc>
              <a:spcBef>
                <a:spcPts val="0"/>
              </a:spcBef>
              <a:spcAft>
                <a:spcPts val="0"/>
              </a:spcAft>
              <a:buSzPts val="2800"/>
              <a:buChar char="-"/>
            </a:pPr>
            <a:r>
              <a:rPr lang="en-GB"/>
              <a:t>Spellings will be sent home on a Friday and tested the following Wednesday.</a:t>
            </a:r>
            <a:endParaRPr/>
          </a:p>
          <a:p>
            <a:pPr indent="0" lvl="0" marL="0" rtl="0" algn="just">
              <a:lnSpc>
                <a:spcPct val="100000"/>
              </a:lnSpc>
              <a:spcBef>
                <a:spcPts val="0"/>
              </a:spcBef>
              <a:spcAft>
                <a:spcPts val="0"/>
              </a:spcAft>
              <a:buSzPts val="2800"/>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g149f705d30b_0_0"/>
          <p:cNvPicPr preferRelativeResize="0"/>
          <p:nvPr/>
        </p:nvPicPr>
        <p:blipFill rotWithShape="1">
          <a:blip r:embed="rId3">
            <a:alphaModFix/>
          </a:blip>
          <a:srcRect b="9682" l="0" r="1739" t="0"/>
          <a:stretch/>
        </p:blipFill>
        <p:spPr>
          <a:xfrm>
            <a:off x="829300" y="0"/>
            <a:ext cx="6711525" cy="4238975"/>
          </a:xfrm>
          <a:prstGeom prst="rect">
            <a:avLst/>
          </a:prstGeom>
          <a:noFill/>
          <a:ln>
            <a:noFill/>
          </a:ln>
        </p:spPr>
      </p:pic>
      <p:sp>
        <p:nvSpPr>
          <p:cNvPr id="171" name="Google Shape;171;g149f705d30b_0_0"/>
          <p:cNvSpPr txBox="1"/>
          <p:nvPr/>
        </p:nvSpPr>
        <p:spPr>
          <a:xfrm>
            <a:off x="3651350" y="119400"/>
            <a:ext cx="53022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New spellings go out: </a:t>
            </a:r>
            <a:r>
              <a:rPr lang="en-GB"/>
              <a:t>Friday</a:t>
            </a:r>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 Spelling </a:t>
            </a:r>
            <a:r>
              <a:rPr lang="en-GB"/>
              <a:t>t</a:t>
            </a:r>
            <a:r>
              <a:rPr b="0" i="0" lang="en-GB" sz="1400" u="none" cap="none" strike="noStrike">
                <a:solidFill>
                  <a:srgbClr val="000000"/>
                </a:solidFill>
                <a:latin typeface="Arial"/>
                <a:ea typeface="Arial"/>
                <a:cs typeface="Arial"/>
                <a:sym typeface="Arial"/>
              </a:rPr>
              <a:t>est </a:t>
            </a:r>
            <a:r>
              <a:rPr lang="en-GB"/>
              <a:t>o</a:t>
            </a:r>
            <a:r>
              <a:rPr b="0" i="0" lang="en-GB" sz="1400" u="none" cap="none" strike="noStrike">
                <a:solidFill>
                  <a:srgbClr val="000000"/>
                </a:solidFill>
                <a:latin typeface="Arial"/>
                <a:ea typeface="Arial"/>
                <a:cs typeface="Arial"/>
                <a:sym typeface="Arial"/>
              </a:rPr>
              <a:t>n: </a:t>
            </a:r>
            <a:r>
              <a:rPr lang="en-GB"/>
              <a:t>Wednesday</a:t>
            </a: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Log On:Stuck in</a:t>
            </a:r>
            <a:r>
              <a:rPr lang="en-GB"/>
              <a:t>to</a:t>
            </a:r>
            <a:r>
              <a:rPr b="0" i="0" lang="en-GB" sz="1400" u="none" cap="none" strike="noStrike">
                <a:solidFill>
                  <a:srgbClr val="000000"/>
                </a:solidFill>
                <a:latin typeface="Arial"/>
                <a:ea typeface="Arial"/>
                <a:cs typeface="Arial"/>
                <a:sym typeface="Arial"/>
              </a:rPr>
              <a:t> reading record book.</a:t>
            </a:r>
            <a:endParaRPr b="0" i="0" sz="1400" u="none" cap="none" strike="noStrike">
              <a:solidFill>
                <a:srgbClr val="000000"/>
              </a:solidFill>
              <a:latin typeface="Arial"/>
              <a:ea typeface="Arial"/>
              <a:cs typeface="Arial"/>
              <a:sym typeface="Arial"/>
            </a:endParaRPr>
          </a:p>
        </p:txBody>
      </p:sp>
      <p:sp>
        <p:nvSpPr>
          <p:cNvPr id="172" name="Google Shape;172;g149f705d30b_0_0"/>
          <p:cNvSpPr txBox="1"/>
          <p:nvPr/>
        </p:nvSpPr>
        <p:spPr>
          <a:xfrm>
            <a:off x="198550" y="4323800"/>
            <a:ext cx="8754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We can print out spelling lists and activities if your child does not have access to a device</a:t>
            </a:r>
            <a:r>
              <a:rPr lang="en-GB"/>
              <a:t>.P</a:t>
            </a:r>
            <a:r>
              <a:rPr b="0" i="0" lang="en-GB" sz="1400" u="none" cap="none" strike="noStrike">
                <a:solidFill>
                  <a:srgbClr val="000000"/>
                </a:solidFill>
                <a:latin typeface="Arial"/>
                <a:ea typeface="Arial"/>
                <a:cs typeface="Arial"/>
                <a:sym typeface="Arial"/>
              </a:rPr>
              <a:t>lease let us know</a:t>
            </a:r>
            <a:r>
              <a:rPr lang="en-GB"/>
              <a:t> if this is something you require.</a:t>
            </a:r>
            <a:endParaRPr b="0" i="0" sz="1400" u="none" cap="none" strike="noStrike">
              <a:solidFill>
                <a:srgbClr val="000000"/>
              </a:solidFill>
              <a:latin typeface="Arial"/>
              <a:ea typeface="Arial"/>
              <a:cs typeface="Arial"/>
              <a:sym typeface="Arial"/>
            </a:endParaRPr>
          </a:p>
        </p:txBody>
      </p:sp>
      <p:sp>
        <p:nvSpPr>
          <p:cNvPr id="173" name="Google Shape;173;g149f705d30b_0_0"/>
          <p:cNvSpPr txBox="1"/>
          <p:nvPr/>
        </p:nvSpPr>
        <p:spPr>
          <a:xfrm>
            <a:off x="912925" y="79725"/>
            <a:ext cx="6627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4"/>
          <p:cNvSpPr txBox="1"/>
          <p:nvPr>
            <p:ph type="ctrTitle"/>
          </p:nvPr>
        </p:nvSpPr>
        <p:spPr>
          <a:xfrm>
            <a:off x="311700" y="159500"/>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a:t>End of Year Expectations</a:t>
            </a:r>
            <a:endParaRPr/>
          </a:p>
        </p:txBody>
      </p:sp>
      <p:pic>
        <p:nvPicPr>
          <p:cNvPr id="179" name="Google Shape;179;p4"/>
          <p:cNvPicPr preferRelativeResize="0"/>
          <p:nvPr/>
        </p:nvPicPr>
        <p:blipFill rotWithShape="1">
          <a:blip r:embed="rId3">
            <a:alphaModFix/>
          </a:blip>
          <a:srcRect b="0" l="0" r="0" t="0"/>
          <a:stretch/>
        </p:blipFill>
        <p:spPr>
          <a:xfrm>
            <a:off x="2901001" y="2430650"/>
            <a:ext cx="3341999" cy="2041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t/>
            </a:r>
            <a:endParaRPr/>
          </a:p>
        </p:txBody>
      </p:sp>
      <p:pic>
        <p:nvPicPr>
          <p:cNvPr id="63" name="Google Shape;63;p10"/>
          <p:cNvPicPr preferRelativeResize="0"/>
          <p:nvPr/>
        </p:nvPicPr>
        <p:blipFill rotWithShape="1">
          <a:blip r:embed="rId3">
            <a:alphaModFix/>
          </a:blip>
          <a:srcRect b="0" l="0" r="0" t="0"/>
          <a:stretch/>
        </p:blipFill>
        <p:spPr>
          <a:xfrm>
            <a:off x="880400" y="255800"/>
            <a:ext cx="7205774" cy="44410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g139157cd815_0_9"/>
          <p:cNvSpPr txBox="1"/>
          <p:nvPr>
            <p:ph type="ctrTitle"/>
          </p:nvPr>
        </p:nvSpPr>
        <p:spPr>
          <a:xfrm>
            <a:off x="311699" y="509185"/>
            <a:ext cx="8479200" cy="1056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a:t>Assessment</a:t>
            </a:r>
            <a:endParaRPr/>
          </a:p>
        </p:txBody>
      </p:sp>
      <p:sp>
        <p:nvSpPr>
          <p:cNvPr id="185" name="Google Shape;185;g139157cd815_0_9"/>
          <p:cNvSpPr txBox="1"/>
          <p:nvPr>
            <p:ph idx="1" type="subTitle"/>
          </p:nvPr>
        </p:nvSpPr>
        <p:spPr>
          <a:xfrm>
            <a:off x="311699" y="1457610"/>
            <a:ext cx="8479200" cy="28269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2800"/>
              <a:buNone/>
            </a:pPr>
            <a:r>
              <a:rPr lang="en-GB" sz="2300"/>
              <a:t>Throughout the year there will be formative and summative assessment of the children across the curriculum. These judgements will be moderated internally, by Subject Leaders and within the cluster. </a:t>
            </a:r>
            <a:endParaRPr sz="2300"/>
          </a:p>
          <a:p>
            <a:pPr indent="0" lvl="0" marL="0" rtl="0" algn="just">
              <a:lnSpc>
                <a:spcPct val="100000"/>
              </a:lnSpc>
              <a:spcBef>
                <a:spcPts val="0"/>
              </a:spcBef>
              <a:spcAft>
                <a:spcPts val="0"/>
              </a:spcAft>
              <a:buSzPts val="2800"/>
              <a:buNone/>
            </a:pPr>
            <a:r>
              <a:rPr lang="en-GB" sz="2300"/>
              <a:t>The evidence gathered will show that your child is working within one of the following:</a:t>
            </a:r>
            <a:endParaRPr sz="2300"/>
          </a:p>
          <a:p>
            <a:pPr indent="0" lvl="0" marL="0" rtl="0" algn="just">
              <a:lnSpc>
                <a:spcPct val="100000"/>
              </a:lnSpc>
              <a:spcBef>
                <a:spcPts val="0"/>
              </a:spcBef>
              <a:spcAft>
                <a:spcPts val="0"/>
              </a:spcAft>
              <a:buSzPts val="2800"/>
              <a:buNone/>
            </a:pPr>
            <a:r>
              <a:rPr lang="en-GB" sz="2300"/>
              <a:t>Pre Key stage </a:t>
            </a:r>
            <a:endParaRPr sz="2300"/>
          </a:p>
          <a:p>
            <a:pPr indent="0" lvl="0" marL="0" rtl="0" algn="just">
              <a:lnSpc>
                <a:spcPct val="100000"/>
              </a:lnSpc>
              <a:spcBef>
                <a:spcPts val="0"/>
              </a:spcBef>
              <a:spcAft>
                <a:spcPts val="0"/>
              </a:spcAft>
              <a:buSzPts val="2800"/>
              <a:buNone/>
            </a:pPr>
            <a:r>
              <a:rPr lang="en-GB" sz="2300"/>
              <a:t>Working towards age related expectations (WTS)</a:t>
            </a:r>
            <a:endParaRPr sz="2300"/>
          </a:p>
          <a:p>
            <a:pPr indent="0" lvl="0" marL="0" rtl="0" algn="just">
              <a:lnSpc>
                <a:spcPct val="100000"/>
              </a:lnSpc>
              <a:spcBef>
                <a:spcPts val="0"/>
              </a:spcBef>
              <a:spcAft>
                <a:spcPts val="0"/>
              </a:spcAft>
              <a:buSzPts val="2800"/>
              <a:buNone/>
            </a:pPr>
            <a:r>
              <a:rPr lang="en-GB" sz="2300"/>
              <a:t>Working at age related expectations  (ARE)</a:t>
            </a:r>
            <a:endParaRPr sz="2300"/>
          </a:p>
          <a:p>
            <a:pPr indent="0" lvl="0" marL="0" rtl="0" algn="just">
              <a:lnSpc>
                <a:spcPct val="100000"/>
              </a:lnSpc>
              <a:spcBef>
                <a:spcPts val="0"/>
              </a:spcBef>
              <a:spcAft>
                <a:spcPts val="0"/>
              </a:spcAft>
              <a:buSzPts val="2800"/>
              <a:buNone/>
            </a:pPr>
            <a:r>
              <a:rPr lang="en-GB" sz="2300"/>
              <a:t>Working at greater depth (GDS)</a:t>
            </a:r>
            <a:endParaRPr sz="2300"/>
          </a:p>
          <a:p>
            <a:pPr indent="0" lvl="0" marL="0" rtl="0" algn="just">
              <a:lnSpc>
                <a:spcPct val="100000"/>
              </a:lnSpc>
              <a:spcBef>
                <a:spcPts val="0"/>
              </a:spcBef>
              <a:spcAft>
                <a:spcPts val="0"/>
              </a:spcAft>
              <a:buSzPts val="2800"/>
              <a:buNone/>
            </a:pPr>
            <a:r>
              <a:t/>
            </a:r>
            <a:endParaRPr sz="26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6"/>
          <p:cNvSpPr txBox="1"/>
          <p:nvPr>
            <p:ph type="ctrTitle"/>
          </p:nvPr>
        </p:nvSpPr>
        <p:spPr>
          <a:xfrm>
            <a:off x="311700" y="115800"/>
            <a:ext cx="8520600" cy="1026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sz="2400"/>
              <a:t>This is an example of a child working at the expected standard for writing at the end of Year 5.</a:t>
            </a:r>
            <a:endParaRPr sz="2400"/>
          </a:p>
        </p:txBody>
      </p:sp>
      <p:pic>
        <p:nvPicPr>
          <p:cNvPr id="191" name="Google Shape;191;p6"/>
          <p:cNvPicPr preferRelativeResize="0"/>
          <p:nvPr/>
        </p:nvPicPr>
        <p:blipFill>
          <a:blip r:embed="rId3">
            <a:alphaModFix/>
          </a:blip>
          <a:stretch>
            <a:fillRect/>
          </a:stretch>
        </p:blipFill>
        <p:spPr>
          <a:xfrm>
            <a:off x="1233950" y="1078450"/>
            <a:ext cx="3338050" cy="3999425"/>
          </a:xfrm>
          <a:prstGeom prst="rect">
            <a:avLst/>
          </a:prstGeom>
          <a:noFill/>
          <a:ln>
            <a:noFill/>
          </a:ln>
        </p:spPr>
      </p:pic>
      <p:pic>
        <p:nvPicPr>
          <p:cNvPr id="192" name="Google Shape;192;p6"/>
          <p:cNvPicPr preferRelativeResize="0"/>
          <p:nvPr/>
        </p:nvPicPr>
        <p:blipFill>
          <a:blip r:embed="rId4">
            <a:alphaModFix/>
          </a:blip>
          <a:stretch>
            <a:fillRect/>
          </a:stretch>
        </p:blipFill>
        <p:spPr>
          <a:xfrm>
            <a:off x="4882000" y="1078450"/>
            <a:ext cx="3014067" cy="39994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98e6031221_0_19"/>
          <p:cNvSpPr txBox="1"/>
          <p:nvPr>
            <p:ph type="ctrTitle"/>
          </p:nvPr>
        </p:nvSpPr>
        <p:spPr>
          <a:xfrm>
            <a:off x="285825" y="167750"/>
            <a:ext cx="8520600" cy="420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n-GB" sz="2400"/>
              <a:t>These are the writing targets we work on throughout year 5. </a:t>
            </a:r>
            <a:endParaRPr sz="2400"/>
          </a:p>
        </p:txBody>
      </p:sp>
      <p:pic>
        <p:nvPicPr>
          <p:cNvPr id="198" name="Google Shape;198;g98e6031221_0_19"/>
          <p:cNvPicPr preferRelativeResize="0"/>
          <p:nvPr/>
        </p:nvPicPr>
        <p:blipFill>
          <a:blip r:embed="rId3">
            <a:alphaModFix/>
          </a:blip>
          <a:stretch>
            <a:fillRect/>
          </a:stretch>
        </p:blipFill>
        <p:spPr>
          <a:xfrm>
            <a:off x="152400" y="741050"/>
            <a:ext cx="4251600" cy="3893501"/>
          </a:xfrm>
          <a:prstGeom prst="rect">
            <a:avLst/>
          </a:prstGeom>
          <a:noFill/>
          <a:ln>
            <a:noFill/>
          </a:ln>
        </p:spPr>
      </p:pic>
      <p:pic>
        <p:nvPicPr>
          <p:cNvPr id="199" name="Google Shape;199;g98e6031221_0_19"/>
          <p:cNvPicPr preferRelativeResize="0"/>
          <p:nvPr/>
        </p:nvPicPr>
        <p:blipFill>
          <a:blip r:embed="rId4">
            <a:alphaModFix/>
          </a:blip>
          <a:stretch>
            <a:fillRect/>
          </a:stretch>
        </p:blipFill>
        <p:spPr>
          <a:xfrm>
            <a:off x="4475150" y="741050"/>
            <a:ext cx="4508624" cy="1231075"/>
          </a:xfrm>
          <a:prstGeom prst="rect">
            <a:avLst/>
          </a:prstGeom>
          <a:noFill/>
          <a:ln>
            <a:noFill/>
          </a:ln>
        </p:spPr>
      </p:pic>
      <p:pic>
        <p:nvPicPr>
          <p:cNvPr id="200" name="Google Shape;200;g98e6031221_0_19"/>
          <p:cNvPicPr preferRelativeResize="0"/>
          <p:nvPr/>
        </p:nvPicPr>
        <p:blipFill>
          <a:blip r:embed="rId5">
            <a:alphaModFix/>
          </a:blip>
          <a:stretch>
            <a:fillRect/>
          </a:stretch>
        </p:blipFill>
        <p:spPr>
          <a:xfrm>
            <a:off x="4556400" y="2124525"/>
            <a:ext cx="4334850" cy="2441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98e6031221_0_0"/>
          <p:cNvSpPr txBox="1"/>
          <p:nvPr>
            <p:ph type="ctrTitle"/>
          </p:nvPr>
        </p:nvSpPr>
        <p:spPr>
          <a:xfrm>
            <a:off x="311700" y="115800"/>
            <a:ext cx="8520600" cy="1026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sz="2400"/>
              <a:t>This is an example of a child working at the expected standard for writing at the end of Year 6.</a:t>
            </a:r>
            <a:endParaRPr sz="2400"/>
          </a:p>
        </p:txBody>
      </p:sp>
      <p:pic>
        <p:nvPicPr>
          <p:cNvPr id="206" name="Google Shape;206;g98e6031221_0_0"/>
          <p:cNvPicPr preferRelativeResize="0"/>
          <p:nvPr/>
        </p:nvPicPr>
        <p:blipFill>
          <a:blip r:embed="rId3">
            <a:alphaModFix/>
          </a:blip>
          <a:stretch>
            <a:fillRect/>
          </a:stretch>
        </p:blipFill>
        <p:spPr>
          <a:xfrm>
            <a:off x="1293175" y="1088275"/>
            <a:ext cx="3318400" cy="3968325"/>
          </a:xfrm>
          <a:prstGeom prst="rect">
            <a:avLst/>
          </a:prstGeom>
          <a:noFill/>
          <a:ln>
            <a:noFill/>
          </a:ln>
        </p:spPr>
      </p:pic>
      <p:pic>
        <p:nvPicPr>
          <p:cNvPr id="207" name="Google Shape;207;g98e6031221_0_0"/>
          <p:cNvPicPr preferRelativeResize="0"/>
          <p:nvPr/>
        </p:nvPicPr>
        <p:blipFill>
          <a:blip r:embed="rId4">
            <a:alphaModFix/>
          </a:blip>
          <a:stretch>
            <a:fillRect/>
          </a:stretch>
        </p:blipFill>
        <p:spPr>
          <a:xfrm>
            <a:off x="5014550" y="1088275"/>
            <a:ext cx="2746710" cy="39683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g98e6031221_0_13"/>
          <p:cNvSpPr txBox="1"/>
          <p:nvPr>
            <p:ph type="ctrTitle"/>
          </p:nvPr>
        </p:nvSpPr>
        <p:spPr>
          <a:xfrm>
            <a:off x="272800" y="161950"/>
            <a:ext cx="8695800" cy="814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t/>
            </a:r>
            <a:endParaRPr sz="2400"/>
          </a:p>
          <a:p>
            <a:pPr indent="0" lvl="0" marL="0" rtl="0" algn="l">
              <a:lnSpc>
                <a:spcPct val="100000"/>
              </a:lnSpc>
              <a:spcBef>
                <a:spcPts val="0"/>
              </a:spcBef>
              <a:spcAft>
                <a:spcPts val="0"/>
              </a:spcAft>
              <a:buSzPts val="5200"/>
              <a:buNone/>
            </a:pPr>
            <a:r>
              <a:t/>
            </a:r>
            <a:endParaRPr sz="2400"/>
          </a:p>
          <a:p>
            <a:pPr indent="0" lvl="0" marL="0" rtl="0" algn="l">
              <a:lnSpc>
                <a:spcPct val="100000"/>
              </a:lnSpc>
              <a:spcBef>
                <a:spcPts val="0"/>
              </a:spcBef>
              <a:spcAft>
                <a:spcPts val="0"/>
              </a:spcAft>
              <a:buSzPts val="5200"/>
              <a:buNone/>
            </a:pPr>
            <a:r>
              <a:rPr lang="en-GB" sz="2400"/>
              <a:t>These are the writing checklists for children working in Year 6: </a:t>
            </a:r>
            <a:endParaRPr sz="2400"/>
          </a:p>
        </p:txBody>
      </p:sp>
      <p:pic>
        <p:nvPicPr>
          <p:cNvPr id="213" name="Google Shape;213;g98e6031221_0_13"/>
          <p:cNvPicPr preferRelativeResize="0"/>
          <p:nvPr/>
        </p:nvPicPr>
        <p:blipFill>
          <a:blip r:embed="rId3">
            <a:alphaModFix/>
          </a:blip>
          <a:stretch>
            <a:fillRect/>
          </a:stretch>
        </p:blipFill>
        <p:spPr>
          <a:xfrm>
            <a:off x="272800" y="943800"/>
            <a:ext cx="4225525" cy="3683026"/>
          </a:xfrm>
          <a:prstGeom prst="rect">
            <a:avLst/>
          </a:prstGeom>
          <a:noFill/>
          <a:ln>
            <a:noFill/>
          </a:ln>
        </p:spPr>
      </p:pic>
      <p:pic>
        <p:nvPicPr>
          <p:cNvPr id="214" name="Google Shape;214;g98e6031221_0_13"/>
          <p:cNvPicPr preferRelativeResize="0"/>
          <p:nvPr/>
        </p:nvPicPr>
        <p:blipFill>
          <a:blip r:embed="rId4">
            <a:alphaModFix/>
          </a:blip>
          <a:stretch>
            <a:fillRect/>
          </a:stretch>
        </p:blipFill>
        <p:spPr>
          <a:xfrm>
            <a:off x="4627599" y="943800"/>
            <a:ext cx="4340876" cy="215279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8"/>
          <p:cNvSpPr txBox="1"/>
          <p:nvPr>
            <p:ph type="ctrTitle"/>
          </p:nvPr>
        </p:nvSpPr>
        <p:spPr>
          <a:xfrm>
            <a:off x="311700" y="280575"/>
            <a:ext cx="8520600" cy="1026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a:t>Year 6 SATS</a:t>
            </a:r>
            <a:endParaRPr/>
          </a:p>
        </p:txBody>
      </p:sp>
      <p:sp>
        <p:nvSpPr>
          <p:cNvPr id="220" name="Google Shape;220;p8"/>
          <p:cNvSpPr txBox="1"/>
          <p:nvPr>
            <p:ph idx="1" type="subTitle"/>
          </p:nvPr>
        </p:nvSpPr>
        <p:spPr>
          <a:xfrm>
            <a:off x="311700" y="1307175"/>
            <a:ext cx="8520600" cy="358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GB"/>
              <a:t>SATS will happen in May but we’ll give more information on these as needed nearer the time.</a:t>
            </a:r>
            <a:endParaRPr/>
          </a:p>
          <a:p>
            <a:pPr indent="0" lvl="0" marL="0" rtl="0" algn="l">
              <a:lnSpc>
                <a:spcPct val="100000"/>
              </a:lnSpc>
              <a:spcBef>
                <a:spcPts val="0"/>
              </a:spcBef>
              <a:spcAft>
                <a:spcPts val="0"/>
              </a:spcAft>
              <a:buSzPts val="2800"/>
              <a:buNone/>
            </a:pPr>
            <a:r>
              <a:rPr lang="en-GB"/>
              <a:t>We want to keep the process stress-free for the children.</a:t>
            </a:r>
            <a:endParaRPr/>
          </a:p>
          <a:p>
            <a:pPr indent="0" lvl="0" marL="0" rtl="0" algn="l">
              <a:lnSpc>
                <a:spcPct val="100000"/>
              </a:lnSpc>
              <a:spcBef>
                <a:spcPts val="0"/>
              </a:spcBef>
              <a:spcAft>
                <a:spcPts val="0"/>
              </a:spcAft>
              <a:buSzPts val="2800"/>
              <a:buNone/>
            </a:pPr>
            <a:r>
              <a:rPr lang="en-GB"/>
              <a:t>There will be a reading paper, 2 SPAG papers and 3 maths papers.</a:t>
            </a:r>
            <a:endParaRPr/>
          </a:p>
          <a:p>
            <a:pPr indent="0" lvl="0" marL="0" rtl="0" algn="l">
              <a:lnSpc>
                <a:spcPct val="100000"/>
              </a:lnSpc>
              <a:spcBef>
                <a:spcPts val="0"/>
              </a:spcBef>
              <a:spcAft>
                <a:spcPts val="0"/>
              </a:spcAft>
              <a:buSzPts val="2800"/>
              <a:buNone/>
            </a:pPr>
            <a:r>
              <a:rPr lang="en-GB"/>
              <a:t>Children will be prepared throughout the year by taking part in everyday learning. </a:t>
            </a:r>
            <a:endParaRPr/>
          </a:p>
          <a:p>
            <a:pPr indent="0" lvl="0" marL="0" rtl="0" algn="l">
              <a:lnSpc>
                <a:spcPct val="100000"/>
              </a:lnSpc>
              <a:spcBef>
                <a:spcPts val="0"/>
              </a:spcBef>
              <a:spcAft>
                <a:spcPts val="0"/>
              </a:spcAft>
              <a:buSzPts val="2800"/>
              <a:buNone/>
            </a:pPr>
            <a:r>
              <a:t/>
            </a:r>
            <a:endParaRPr/>
          </a:p>
        </p:txBody>
      </p:sp>
      <p:pic>
        <p:nvPicPr>
          <p:cNvPr id="221" name="Google Shape;221;p8"/>
          <p:cNvPicPr preferRelativeResize="0"/>
          <p:nvPr/>
        </p:nvPicPr>
        <p:blipFill rotWithShape="1">
          <a:blip r:embed="rId3">
            <a:alphaModFix/>
          </a:blip>
          <a:srcRect b="0" l="0" r="0" t="0"/>
          <a:stretch/>
        </p:blipFill>
        <p:spPr>
          <a:xfrm>
            <a:off x="1334975" y="35248"/>
            <a:ext cx="1072537" cy="12719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g98e6031221_0_27"/>
          <p:cNvSpPr txBox="1"/>
          <p:nvPr>
            <p:ph type="ctrTitle"/>
          </p:nvPr>
        </p:nvSpPr>
        <p:spPr>
          <a:xfrm>
            <a:off x="311700" y="91600"/>
            <a:ext cx="8520600" cy="1026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a:t>Year 6 SATS</a:t>
            </a:r>
            <a:endParaRPr/>
          </a:p>
        </p:txBody>
      </p:sp>
      <p:sp>
        <p:nvSpPr>
          <p:cNvPr id="227" name="Google Shape;227;g98e6031221_0_27"/>
          <p:cNvSpPr txBox="1"/>
          <p:nvPr>
            <p:ph idx="1" type="subTitle"/>
          </p:nvPr>
        </p:nvSpPr>
        <p:spPr>
          <a:xfrm>
            <a:off x="116875" y="1041575"/>
            <a:ext cx="8938500" cy="358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GB" sz="2600"/>
              <a:t>SATS will be overseen by the class teacher and an additional adult.</a:t>
            </a:r>
            <a:endParaRPr sz="2600"/>
          </a:p>
          <a:p>
            <a:pPr indent="0" lvl="0" marL="0" rtl="0" algn="l">
              <a:lnSpc>
                <a:spcPct val="100000"/>
              </a:lnSpc>
              <a:spcBef>
                <a:spcPts val="0"/>
              </a:spcBef>
              <a:spcAft>
                <a:spcPts val="0"/>
              </a:spcAft>
              <a:buSzPts val="2800"/>
              <a:buNone/>
            </a:pPr>
            <a:r>
              <a:t/>
            </a:r>
            <a:endParaRPr sz="2600"/>
          </a:p>
          <a:p>
            <a:pPr indent="0" lvl="0" marL="0" rtl="0" algn="l">
              <a:lnSpc>
                <a:spcPct val="100000"/>
              </a:lnSpc>
              <a:spcBef>
                <a:spcPts val="0"/>
              </a:spcBef>
              <a:spcAft>
                <a:spcPts val="0"/>
              </a:spcAft>
              <a:buSzPts val="2800"/>
              <a:buNone/>
            </a:pPr>
            <a:r>
              <a:rPr lang="en-GB" sz="2600"/>
              <a:t>The papers last between 20 and 60 minutes </a:t>
            </a:r>
            <a:endParaRPr sz="2600"/>
          </a:p>
          <a:p>
            <a:pPr indent="0" lvl="0" marL="0" rtl="0" algn="l">
              <a:lnSpc>
                <a:spcPct val="100000"/>
              </a:lnSpc>
              <a:spcBef>
                <a:spcPts val="0"/>
              </a:spcBef>
              <a:spcAft>
                <a:spcPts val="0"/>
              </a:spcAft>
              <a:buSzPts val="2800"/>
              <a:buNone/>
            </a:pPr>
            <a:r>
              <a:t/>
            </a:r>
            <a:endParaRPr sz="2600"/>
          </a:p>
        </p:txBody>
      </p:sp>
      <p:pic>
        <p:nvPicPr>
          <p:cNvPr id="228" name="Google Shape;228;g98e6031221_0_27"/>
          <p:cNvPicPr preferRelativeResize="0"/>
          <p:nvPr/>
        </p:nvPicPr>
        <p:blipFill rotWithShape="1">
          <a:blip r:embed="rId3">
            <a:alphaModFix/>
          </a:blip>
          <a:srcRect b="0" l="0" r="0" t="0"/>
          <a:stretch/>
        </p:blipFill>
        <p:spPr>
          <a:xfrm>
            <a:off x="7340550" y="2929450"/>
            <a:ext cx="1290701" cy="19240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g98e6031221_0_41"/>
          <p:cNvSpPr txBox="1"/>
          <p:nvPr>
            <p:ph type="ctrTitle"/>
          </p:nvPr>
        </p:nvSpPr>
        <p:spPr>
          <a:xfrm>
            <a:off x="311700" y="622675"/>
            <a:ext cx="8520600" cy="1026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n-GB"/>
              <a:t>Year </a:t>
            </a:r>
            <a:endParaRPr/>
          </a:p>
          <a:p>
            <a:pPr indent="0" lvl="0" marL="0" rtl="0" algn="l">
              <a:lnSpc>
                <a:spcPct val="100000"/>
              </a:lnSpc>
              <a:spcBef>
                <a:spcPts val="0"/>
              </a:spcBef>
              <a:spcAft>
                <a:spcPts val="0"/>
              </a:spcAft>
              <a:buSzPts val="5200"/>
              <a:buNone/>
            </a:pPr>
            <a:r>
              <a:rPr lang="en-GB"/>
              <a:t>6 SATS</a:t>
            </a:r>
            <a:endParaRPr/>
          </a:p>
        </p:txBody>
      </p:sp>
      <p:sp>
        <p:nvSpPr>
          <p:cNvPr id="234" name="Google Shape;234;g98e6031221_0_41"/>
          <p:cNvSpPr txBox="1"/>
          <p:nvPr>
            <p:ph idx="1" type="subTitle"/>
          </p:nvPr>
        </p:nvSpPr>
        <p:spPr>
          <a:xfrm>
            <a:off x="102750" y="1580425"/>
            <a:ext cx="8938500" cy="358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GB" sz="2600"/>
              <a:t>We work on SATS style </a:t>
            </a:r>
            <a:endParaRPr sz="2600"/>
          </a:p>
          <a:p>
            <a:pPr indent="0" lvl="0" marL="0" rtl="0" algn="l">
              <a:lnSpc>
                <a:spcPct val="100000"/>
              </a:lnSpc>
              <a:spcBef>
                <a:spcPts val="0"/>
              </a:spcBef>
              <a:spcAft>
                <a:spcPts val="0"/>
              </a:spcAft>
              <a:buSzPts val="2800"/>
              <a:buNone/>
            </a:pPr>
            <a:r>
              <a:rPr lang="en-GB" sz="2600"/>
              <a:t>questions throughout the </a:t>
            </a:r>
            <a:endParaRPr sz="2600"/>
          </a:p>
          <a:p>
            <a:pPr indent="0" lvl="0" marL="0" rtl="0" algn="l">
              <a:lnSpc>
                <a:spcPct val="100000"/>
              </a:lnSpc>
              <a:spcBef>
                <a:spcPts val="0"/>
              </a:spcBef>
              <a:spcAft>
                <a:spcPts val="0"/>
              </a:spcAft>
              <a:buSzPts val="2800"/>
              <a:buNone/>
            </a:pPr>
            <a:r>
              <a:rPr lang="en-GB" sz="2600"/>
              <a:t>year so children will be </a:t>
            </a:r>
            <a:endParaRPr sz="2600"/>
          </a:p>
          <a:p>
            <a:pPr indent="0" lvl="0" marL="0" rtl="0" algn="l">
              <a:lnSpc>
                <a:spcPct val="100000"/>
              </a:lnSpc>
              <a:spcBef>
                <a:spcPts val="0"/>
              </a:spcBef>
              <a:spcAft>
                <a:spcPts val="0"/>
              </a:spcAft>
              <a:buSzPts val="2800"/>
              <a:buNone/>
            </a:pPr>
            <a:r>
              <a:rPr lang="en-GB" sz="2600"/>
              <a:t>used to answering </a:t>
            </a:r>
            <a:endParaRPr sz="2600"/>
          </a:p>
          <a:p>
            <a:pPr indent="0" lvl="0" marL="0" rtl="0" algn="l">
              <a:lnSpc>
                <a:spcPct val="100000"/>
              </a:lnSpc>
              <a:spcBef>
                <a:spcPts val="0"/>
              </a:spcBef>
              <a:spcAft>
                <a:spcPts val="0"/>
              </a:spcAft>
              <a:buSzPts val="2800"/>
              <a:buNone/>
            </a:pPr>
            <a:r>
              <a:rPr lang="en-GB" sz="2600"/>
              <a:t>questions like this as part </a:t>
            </a:r>
            <a:endParaRPr sz="2600"/>
          </a:p>
          <a:p>
            <a:pPr indent="0" lvl="0" marL="0" rtl="0" algn="l">
              <a:lnSpc>
                <a:spcPct val="100000"/>
              </a:lnSpc>
              <a:spcBef>
                <a:spcPts val="0"/>
              </a:spcBef>
              <a:spcAft>
                <a:spcPts val="0"/>
              </a:spcAft>
              <a:buSzPts val="2800"/>
              <a:buNone/>
            </a:pPr>
            <a:r>
              <a:rPr lang="en-GB" sz="2600"/>
              <a:t>of their ordinary routine.  </a:t>
            </a:r>
            <a:endParaRPr sz="2600"/>
          </a:p>
        </p:txBody>
      </p:sp>
      <p:pic>
        <p:nvPicPr>
          <p:cNvPr id="235" name="Google Shape;235;g98e6031221_0_41"/>
          <p:cNvPicPr preferRelativeResize="0"/>
          <p:nvPr/>
        </p:nvPicPr>
        <p:blipFill>
          <a:blip r:embed="rId3">
            <a:alphaModFix/>
          </a:blip>
          <a:stretch>
            <a:fillRect/>
          </a:stretch>
        </p:blipFill>
        <p:spPr>
          <a:xfrm>
            <a:off x="4413788" y="152400"/>
            <a:ext cx="4486275" cy="4838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5"/>
          <p:cNvSpPr txBox="1"/>
          <p:nvPr>
            <p:ph type="ctrTitle"/>
          </p:nvPr>
        </p:nvSpPr>
        <p:spPr>
          <a:xfrm>
            <a:off x="311700" y="548238"/>
            <a:ext cx="8520600" cy="985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a:t>Communication</a:t>
            </a:r>
            <a:endParaRPr/>
          </a:p>
        </p:txBody>
      </p:sp>
      <p:sp>
        <p:nvSpPr>
          <p:cNvPr id="241" name="Google Shape;241;p15"/>
          <p:cNvSpPr txBox="1"/>
          <p:nvPr/>
        </p:nvSpPr>
        <p:spPr>
          <a:xfrm>
            <a:off x="587825" y="1608750"/>
            <a:ext cx="7925100" cy="3201600"/>
          </a:xfrm>
          <a:prstGeom prst="rect">
            <a:avLst/>
          </a:prstGeom>
          <a:noFill/>
          <a:ln>
            <a:noFill/>
          </a:ln>
        </p:spPr>
        <p:txBody>
          <a:bodyPr anchorCtr="0" anchor="t" bIns="91425" lIns="91425" spcFirstLastPara="1" rIns="91425" wrap="square" tIns="91425">
            <a:noAutofit/>
          </a:bodyPr>
          <a:lstStyle/>
          <a:p>
            <a:pPr indent="-419100" lvl="0" marL="457200" marR="0" rtl="0" algn="l">
              <a:lnSpc>
                <a:spcPct val="100000"/>
              </a:lnSpc>
              <a:spcBef>
                <a:spcPts val="0"/>
              </a:spcBef>
              <a:spcAft>
                <a:spcPts val="0"/>
              </a:spcAft>
              <a:buClr>
                <a:srgbClr val="000000"/>
              </a:buClr>
              <a:buSzPts val="3000"/>
              <a:buFont typeface="Arial"/>
              <a:buChar char="●"/>
            </a:pPr>
            <a:r>
              <a:rPr b="0" i="0" lang="en-GB" sz="3000" u="none" cap="none" strike="noStrike">
                <a:solidFill>
                  <a:srgbClr val="000000"/>
                </a:solidFill>
                <a:latin typeface="Arial"/>
                <a:ea typeface="Arial"/>
                <a:cs typeface="Arial"/>
                <a:sym typeface="Arial"/>
              </a:rPr>
              <a:t>School newsletters</a:t>
            </a:r>
            <a:endParaRPr b="0" i="0" sz="30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3000"/>
              <a:buFont typeface="Arial"/>
              <a:buChar char="●"/>
            </a:pPr>
            <a:r>
              <a:rPr b="0" i="0" lang="en-GB" sz="3000" u="none" cap="none" strike="noStrike">
                <a:solidFill>
                  <a:srgbClr val="000000"/>
                </a:solidFill>
                <a:latin typeface="Arial"/>
                <a:ea typeface="Arial"/>
                <a:cs typeface="Arial"/>
                <a:sym typeface="Arial"/>
              </a:rPr>
              <a:t>Dojo</a:t>
            </a:r>
            <a:endParaRPr b="0" i="0" sz="14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3000"/>
              <a:buFont typeface="Arial"/>
              <a:buChar char="●"/>
            </a:pPr>
            <a:r>
              <a:rPr b="0" i="0" lang="en-GB" sz="3000" u="none" cap="none" strike="noStrike">
                <a:solidFill>
                  <a:srgbClr val="000000"/>
                </a:solidFill>
                <a:latin typeface="Arial"/>
                <a:ea typeface="Arial"/>
                <a:cs typeface="Arial"/>
                <a:sym typeface="Arial"/>
              </a:rPr>
              <a:t>Pupil Asset</a:t>
            </a:r>
            <a:endParaRPr b="0" i="0" sz="30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3000"/>
              <a:buFont typeface="Arial"/>
              <a:buChar char="●"/>
            </a:pPr>
            <a:r>
              <a:rPr b="0" i="0" lang="en-GB" sz="3000" u="none" cap="none" strike="noStrike">
                <a:solidFill>
                  <a:srgbClr val="000000"/>
                </a:solidFill>
                <a:latin typeface="Arial"/>
                <a:ea typeface="Arial"/>
                <a:cs typeface="Arial"/>
                <a:sym typeface="Arial"/>
              </a:rPr>
              <a:t>Website</a:t>
            </a:r>
            <a:endParaRPr b="0" i="0" sz="3000" u="none" cap="none" strike="noStrike">
              <a:solidFill>
                <a:srgbClr val="000000"/>
              </a:solidFill>
              <a:latin typeface="Arial"/>
              <a:ea typeface="Arial"/>
              <a:cs typeface="Arial"/>
              <a:sym typeface="Arial"/>
            </a:endParaRPr>
          </a:p>
          <a:p>
            <a:pPr indent="-419100" lvl="0" marL="457200" marR="0" rtl="0" algn="l">
              <a:lnSpc>
                <a:spcPct val="100000"/>
              </a:lnSpc>
              <a:spcBef>
                <a:spcPts val="0"/>
              </a:spcBef>
              <a:spcAft>
                <a:spcPts val="0"/>
              </a:spcAft>
              <a:buClr>
                <a:srgbClr val="000000"/>
              </a:buClr>
              <a:buSzPts val="3000"/>
              <a:buFont typeface="Arial"/>
              <a:buChar char="●"/>
            </a:pPr>
            <a:r>
              <a:rPr b="0" i="0" lang="en-GB" sz="3000" u="none" cap="none" strike="noStrike">
                <a:solidFill>
                  <a:srgbClr val="000000"/>
                </a:solidFill>
                <a:latin typeface="Arial"/>
                <a:ea typeface="Arial"/>
                <a:cs typeface="Arial"/>
                <a:sym typeface="Arial"/>
              </a:rPr>
              <a:t>Arrange a teacher meeting through the office (virtual or at a distance)</a:t>
            </a:r>
            <a:endParaRPr b="0" i="0" sz="3000" u="none" cap="none" strike="noStrike">
              <a:solidFill>
                <a:srgbClr val="000000"/>
              </a:solidFill>
              <a:latin typeface="Arial"/>
              <a:ea typeface="Arial"/>
              <a:cs typeface="Arial"/>
              <a:sym typeface="Arial"/>
            </a:endParaRPr>
          </a:p>
        </p:txBody>
      </p:sp>
      <p:pic>
        <p:nvPicPr>
          <p:cNvPr id="242" name="Google Shape;242;p15"/>
          <p:cNvPicPr preferRelativeResize="0"/>
          <p:nvPr/>
        </p:nvPicPr>
        <p:blipFill rotWithShape="1">
          <a:blip r:embed="rId3">
            <a:alphaModFix/>
          </a:blip>
          <a:srcRect b="0" l="0" r="0" t="0"/>
          <a:stretch/>
        </p:blipFill>
        <p:spPr>
          <a:xfrm>
            <a:off x="7124950" y="190350"/>
            <a:ext cx="1418400" cy="1418400"/>
          </a:xfrm>
          <a:prstGeom prst="rect">
            <a:avLst/>
          </a:prstGeom>
          <a:noFill/>
          <a:ln>
            <a:noFill/>
          </a:ln>
        </p:spPr>
      </p:pic>
      <p:pic>
        <p:nvPicPr>
          <p:cNvPr id="243" name="Google Shape;243;p15"/>
          <p:cNvPicPr preferRelativeResize="0"/>
          <p:nvPr/>
        </p:nvPicPr>
        <p:blipFill rotWithShape="1">
          <a:blip r:embed="rId4">
            <a:alphaModFix/>
          </a:blip>
          <a:srcRect b="0" l="0" r="0" t="0"/>
          <a:stretch/>
        </p:blipFill>
        <p:spPr>
          <a:xfrm>
            <a:off x="587825" y="190350"/>
            <a:ext cx="1146550" cy="13169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149f705d30b_0_75"/>
          <p:cNvSpPr txBox="1"/>
          <p:nvPr>
            <p:ph type="ctrTitle"/>
          </p:nvPr>
        </p:nvSpPr>
        <p:spPr>
          <a:xfrm>
            <a:off x="311700" y="548238"/>
            <a:ext cx="8520600" cy="985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a:t>Communication</a:t>
            </a:r>
            <a:endParaRPr/>
          </a:p>
        </p:txBody>
      </p:sp>
      <p:sp>
        <p:nvSpPr>
          <p:cNvPr id="249" name="Google Shape;249;g149f705d30b_0_75"/>
          <p:cNvSpPr txBox="1"/>
          <p:nvPr/>
        </p:nvSpPr>
        <p:spPr>
          <a:xfrm>
            <a:off x="587825" y="1608750"/>
            <a:ext cx="7925100" cy="320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Arial"/>
                <a:ea typeface="Arial"/>
                <a:cs typeface="Arial"/>
                <a:sym typeface="Arial"/>
              </a:rPr>
              <a:t>Do let us know if you need any financial support, as it is possible you can be supported through pupil premium. </a:t>
            </a:r>
            <a:endParaRPr b="0" i="0" sz="2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GB" sz="1200" u="none" cap="none" strike="noStrike">
                <a:solidFill>
                  <a:srgbClr val="212529"/>
                </a:solidFill>
                <a:latin typeface="Trebuchet MS"/>
                <a:ea typeface="Trebuchet MS"/>
                <a:cs typeface="Trebuchet MS"/>
                <a:sym typeface="Trebuchet MS"/>
              </a:rPr>
              <a:t>Were you aware that last year 20% of the children in Cambridgeshire who were eligible for a Free School Meal did not do so?  Currently a school will receive £1,300 per pupil claiming Free School Meals.  This money is called Pupil Premium Funding and can be used to support the child’s education in the form of smaller classes, TA support, if necessary or funding to help the pupil’s parents to meet the cost of school trips.  This additional income is only received by the school if you apply for Free School Meals, however, please note that your child does not have to have a Free School Meal if they would prefer not to.</a:t>
            </a:r>
            <a:endParaRPr b="0" i="0" sz="1200" u="none" cap="none" strike="noStrike">
              <a:solidFill>
                <a:srgbClr val="212529"/>
              </a:solidFill>
              <a:latin typeface="Trebuchet MS"/>
              <a:ea typeface="Trebuchet MS"/>
              <a:cs typeface="Trebuchet MS"/>
              <a:sym typeface="Trebuchet MS"/>
            </a:endParaRPr>
          </a:p>
          <a:p>
            <a:pPr indent="0" lvl="0" marL="0" marR="0" rtl="0" algn="l">
              <a:lnSpc>
                <a:spcPct val="115000"/>
              </a:lnSpc>
              <a:spcBef>
                <a:spcPts val="1200"/>
              </a:spcBef>
              <a:spcAft>
                <a:spcPts val="0"/>
              </a:spcAft>
              <a:buClr>
                <a:srgbClr val="000000"/>
              </a:buClr>
              <a:buSzPts val="1200"/>
              <a:buFont typeface="Arial"/>
              <a:buNone/>
            </a:pPr>
            <a:r>
              <a:rPr b="0" i="0" lang="en-GB" sz="1200" u="none" cap="none" strike="noStrike">
                <a:solidFill>
                  <a:srgbClr val="212529"/>
                </a:solidFill>
                <a:latin typeface="Trebuchet MS"/>
                <a:ea typeface="Trebuchet MS"/>
                <a:cs typeface="Trebuchet MS"/>
                <a:sym typeface="Trebuchet MS"/>
              </a:rPr>
              <a:t>Don’t delay - Apply today! The office will be happy to support you - so do contact them, or let your class teacher know. There are also details on our website: </a:t>
            </a:r>
            <a:r>
              <a:rPr b="0" i="0" lang="en-GB" sz="1200" u="sng" cap="none" strike="noStrike">
                <a:solidFill>
                  <a:schemeClr val="hlink"/>
                </a:solidFill>
                <a:latin typeface="Trebuchet MS"/>
                <a:ea typeface="Trebuchet MS"/>
                <a:cs typeface="Trebuchet MS"/>
                <a:sym typeface="Trebuchet MS"/>
                <a:hlinkClick r:id="rId3"/>
              </a:rPr>
              <a:t>https://www.sutton.cambs.sch.uk/web/pupil_premium_information/51473</a:t>
            </a:r>
            <a:endParaRPr b="0" i="0" sz="1200" u="none" cap="none" strike="noStrike">
              <a:solidFill>
                <a:srgbClr val="212529"/>
              </a:solidFill>
              <a:latin typeface="Trebuchet MS"/>
              <a:ea typeface="Trebuchet MS"/>
              <a:cs typeface="Trebuchet MS"/>
              <a:sym typeface="Trebuchet MS"/>
            </a:endParaRPr>
          </a:p>
          <a:p>
            <a:pPr indent="0" lvl="0" marL="0" marR="0" rtl="0" algn="l">
              <a:lnSpc>
                <a:spcPct val="115000"/>
              </a:lnSpc>
              <a:spcBef>
                <a:spcPts val="1200"/>
              </a:spcBef>
              <a:spcAft>
                <a:spcPts val="0"/>
              </a:spcAft>
              <a:buClr>
                <a:schemeClr val="dk1"/>
              </a:buClr>
              <a:buSzPts val="1100"/>
              <a:buFont typeface="Arial"/>
              <a:buNone/>
            </a:pPr>
            <a:r>
              <a:t/>
            </a:r>
            <a:endParaRPr b="0" i="0" sz="1200" u="none" cap="none" strike="noStrike">
              <a:solidFill>
                <a:srgbClr val="212529"/>
              </a:solidFill>
              <a:latin typeface="Trebuchet MS"/>
              <a:ea typeface="Trebuchet MS"/>
              <a:cs typeface="Trebuchet MS"/>
              <a:sym typeface="Trebuchet MS"/>
            </a:endParaRPr>
          </a:p>
          <a:p>
            <a:pPr indent="0" lvl="0" marL="0" marR="0" rtl="0" algn="l">
              <a:lnSpc>
                <a:spcPct val="115000"/>
              </a:lnSpc>
              <a:spcBef>
                <a:spcPts val="1200"/>
              </a:spcBef>
              <a:spcAft>
                <a:spcPts val="0"/>
              </a:spcAft>
              <a:buClr>
                <a:schemeClr val="dk1"/>
              </a:buClr>
              <a:buSzPts val="1100"/>
              <a:buFont typeface="Arial"/>
              <a:buNone/>
            </a:pPr>
            <a:r>
              <a:t/>
            </a:r>
            <a:endParaRPr b="0" i="0" sz="1200" u="none" cap="none" strike="noStrike">
              <a:solidFill>
                <a:srgbClr val="212529"/>
              </a:solidFill>
              <a:highlight>
                <a:srgbClr val="FFFFFF"/>
              </a:highlight>
              <a:latin typeface="Trebuchet MS"/>
              <a:ea typeface="Trebuchet MS"/>
              <a:cs typeface="Trebuchet MS"/>
              <a:sym typeface="Trebuchet MS"/>
            </a:endParaRPr>
          </a:p>
          <a:p>
            <a:pPr indent="0" lvl="0" marL="0" marR="0" rtl="0" algn="l">
              <a:lnSpc>
                <a:spcPct val="100000"/>
              </a:lnSpc>
              <a:spcBef>
                <a:spcPts val="1200"/>
              </a:spcBef>
              <a:spcAft>
                <a:spcPts val="0"/>
              </a:spcAft>
              <a:buClr>
                <a:srgbClr val="000000"/>
              </a:buClr>
              <a:buSzPts val="3000"/>
              <a:buFont typeface="Arial"/>
              <a:buNone/>
            </a:pPr>
            <a:r>
              <a:t/>
            </a:r>
            <a:endParaRPr b="0" i="0" sz="3000" u="none" cap="none" strike="noStrike">
              <a:solidFill>
                <a:srgbClr val="000000"/>
              </a:solidFill>
              <a:latin typeface="Arial"/>
              <a:ea typeface="Arial"/>
              <a:cs typeface="Arial"/>
              <a:sym typeface="Arial"/>
            </a:endParaRPr>
          </a:p>
        </p:txBody>
      </p:sp>
      <p:pic>
        <p:nvPicPr>
          <p:cNvPr id="250" name="Google Shape;250;g149f705d30b_0_75"/>
          <p:cNvPicPr preferRelativeResize="0"/>
          <p:nvPr/>
        </p:nvPicPr>
        <p:blipFill rotWithShape="1">
          <a:blip r:embed="rId4">
            <a:alphaModFix/>
          </a:blip>
          <a:srcRect b="0" l="0" r="0" t="0"/>
          <a:stretch/>
        </p:blipFill>
        <p:spPr>
          <a:xfrm>
            <a:off x="7124950" y="190350"/>
            <a:ext cx="1418400" cy="1418400"/>
          </a:xfrm>
          <a:prstGeom prst="rect">
            <a:avLst/>
          </a:prstGeom>
          <a:noFill/>
          <a:ln>
            <a:noFill/>
          </a:ln>
        </p:spPr>
      </p:pic>
      <p:pic>
        <p:nvPicPr>
          <p:cNvPr id="251" name="Google Shape;251;g149f705d30b_0_75"/>
          <p:cNvPicPr preferRelativeResize="0"/>
          <p:nvPr/>
        </p:nvPicPr>
        <p:blipFill rotWithShape="1">
          <a:blip r:embed="rId5">
            <a:alphaModFix/>
          </a:blip>
          <a:srcRect b="0" l="0" r="0" t="0"/>
          <a:stretch/>
        </p:blipFill>
        <p:spPr>
          <a:xfrm>
            <a:off x="587825" y="190350"/>
            <a:ext cx="1146550" cy="1316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g149f705d30b_0_31"/>
          <p:cNvSpPr txBox="1"/>
          <p:nvPr>
            <p:ph type="title"/>
          </p:nvPr>
        </p:nvSpPr>
        <p:spPr>
          <a:xfrm>
            <a:off x="270275" y="357425"/>
            <a:ext cx="85206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GB" sz="1200"/>
              <a:t>Our vision as a Church of England school places Christian values at the heart of everything we do. The values are encapsulated in the acronym STRIVE - ‘Safety, Togetherness, Respect, Integrity, Valued and Excellence’. As a school community, we aim to serve one another and work together for the common good, so that everyone can experience life in all its fullness. (John 10:10). The parable of the mustard seed (Mark 4:30-32) can represent our children, who are nurtured here, and enabled to live life in its fullness through our teaching and care. It can also represent our school flourishing within our community and the community connecting to our diverse world.</a:t>
            </a:r>
            <a:endParaRPr sz="1200"/>
          </a:p>
          <a:p>
            <a:pPr indent="0" lvl="0" marL="0" rtl="0" algn="ctr">
              <a:lnSpc>
                <a:spcPct val="100000"/>
              </a:lnSpc>
              <a:spcBef>
                <a:spcPts val="0"/>
              </a:spcBef>
              <a:spcAft>
                <a:spcPts val="0"/>
              </a:spcAft>
              <a:buSzPts val="3600"/>
              <a:buNone/>
            </a:pPr>
            <a:r>
              <a:t/>
            </a:r>
            <a:endParaRPr sz="1200"/>
          </a:p>
          <a:p>
            <a:pPr indent="0" lvl="0" marL="0" rtl="0" algn="ctr">
              <a:lnSpc>
                <a:spcPct val="100000"/>
              </a:lnSpc>
              <a:spcBef>
                <a:spcPts val="0"/>
              </a:spcBef>
              <a:spcAft>
                <a:spcPts val="0"/>
              </a:spcAft>
              <a:buSzPts val="3600"/>
              <a:buNone/>
            </a:pPr>
            <a:r>
              <a:t/>
            </a:r>
            <a:endParaRPr sz="1200"/>
          </a:p>
        </p:txBody>
      </p:sp>
      <p:pic>
        <p:nvPicPr>
          <p:cNvPr id="69" name="Google Shape;69;g149f705d30b_0_31"/>
          <p:cNvPicPr preferRelativeResize="0"/>
          <p:nvPr/>
        </p:nvPicPr>
        <p:blipFill rotWithShape="1">
          <a:blip r:embed="rId3">
            <a:alphaModFix/>
          </a:blip>
          <a:srcRect b="0" l="0" r="0" t="0"/>
          <a:stretch/>
        </p:blipFill>
        <p:spPr>
          <a:xfrm>
            <a:off x="2711313" y="1306725"/>
            <a:ext cx="3389925" cy="33899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6"/>
          <p:cNvSpPr txBox="1"/>
          <p:nvPr>
            <p:ph type="title"/>
          </p:nvPr>
        </p:nvSpPr>
        <p:spPr>
          <a:xfrm>
            <a:off x="2156976" y="457974"/>
            <a:ext cx="2249285" cy="133232"/>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GB"/>
              <a:t>Birthdays     </a:t>
            </a:r>
            <a:endParaRPr/>
          </a:p>
        </p:txBody>
      </p:sp>
      <p:sp>
        <p:nvSpPr>
          <p:cNvPr id="257" name="Google Shape;257;p16"/>
          <p:cNvSpPr txBox="1"/>
          <p:nvPr/>
        </p:nvSpPr>
        <p:spPr>
          <a:xfrm>
            <a:off x="284204" y="1145059"/>
            <a:ext cx="8456700" cy="286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Arial"/>
                <a:ea typeface="Arial"/>
                <a:cs typeface="Arial"/>
                <a:sym typeface="Arial"/>
              </a:rPr>
              <a:t>As a healthy school we observe the school policy of birthday book donations.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Arial"/>
                <a:ea typeface="Arial"/>
                <a:cs typeface="Arial"/>
                <a:sym typeface="Arial"/>
              </a:rPr>
              <a:t>When it is your child's birthday, if you would like to, you can donate a book that your child's loves to the school. The book will be will be labelled with a special birthday sticker and placed in our lovely library for other children to the</a:t>
            </a:r>
            <a:r>
              <a:rPr lang="en-GB" sz="1800"/>
              <a:t>n enjoy too</a:t>
            </a:r>
            <a:r>
              <a:rPr b="0" i="0" lang="en-GB" sz="1800" u="none" cap="none" strike="noStrike">
                <a:solidFill>
                  <a:srgbClr val="000000"/>
                </a:solidFill>
                <a:latin typeface="Arial"/>
                <a:ea typeface="Arial"/>
                <a:cs typeface="Arial"/>
                <a:sym typeface="Arial"/>
              </a:rPr>
              <a:t>.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Arial"/>
                <a:ea typeface="Arial"/>
                <a:cs typeface="Arial"/>
                <a:sym typeface="Arial"/>
              </a:rPr>
              <a:t>Any students who bring in sweets for birthdays, will kindly be asked to take the sweets back home as we need to be mindful of healthy eating and dietary restrictions for various students. </a:t>
            </a:r>
            <a:endParaRPr b="0" i="0" sz="1800" u="none" cap="none" strike="noStrike">
              <a:solidFill>
                <a:srgbClr val="000000"/>
              </a:solidFill>
              <a:latin typeface="Arial"/>
              <a:ea typeface="Arial"/>
              <a:cs typeface="Arial"/>
              <a:sym typeface="Arial"/>
            </a:endParaRPr>
          </a:p>
        </p:txBody>
      </p:sp>
      <p:pic>
        <p:nvPicPr>
          <p:cNvPr descr="Happy Birthday Balloons Round Foil Helium Balloon 43cm / 17Inch | Partyrama" id="258" name="Google Shape;258;p16"/>
          <p:cNvPicPr preferRelativeResize="0"/>
          <p:nvPr/>
        </p:nvPicPr>
        <p:blipFill rotWithShape="1">
          <a:blip r:embed="rId3">
            <a:alphaModFix/>
          </a:blip>
          <a:srcRect b="0" l="0" r="0" t="0"/>
          <a:stretch/>
        </p:blipFill>
        <p:spPr>
          <a:xfrm>
            <a:off x="7345776" y="170498"/>
            <a:ext cx="1016325" cy="10163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7"/>
          <p:cNvSpPr txBox="1"/>
          <p:nvPr>
            <p:ph type="ctrTitle"/>
          </p:nvPr>
        </p:nvSpPr>
        <p:spPr>
          <a:xfrm>
            <a:off x="311700" y="1572199"/>
            <a:ext cx="8520600" cy="1698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a:t>The Year Ahead</a:t>
            </a:r>
            <a:endParaRPr/>
          </a:p>
          <a:p>
            <a:pPr indent="0" lvl="0" marL="0" rtl="0" algn="ctr">
              <a:lnSpc>
                <a:spcPct val="100000"/>
              </a:lnSpc>
              <a:spcBef>
                <a:spcPts val="0"/>
              </a:spcBef>
              <a:spcAft>
                <a:spcPts val="0"/>
              </a:spcAft>
              <a:buSzPts val="5200"/>
              <a:buNone/>
            </a:pPr>
            <a:r>
              <a:rPr lang="en-GB" sz="3000"/>
              <a:t>Supporting your child at home</a:t>
            </a:r>
            <a:endParaRPr sz="30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g1394eb3350c_0_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					Homework Expectations</a:t>
            </a:r>
            <a:endParaRPr/>
          </a:p>
        </p:txBody>
      </p:sp>
      <p:sp>
        <p:nvSpPr>
          <p:cNvPr id="269" name="Google Shape;269;g1394eb3350c_0_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GB"/>
              <a:t>Reading expectations in Guided reading.  All children will be set a specific amount to read in Guided Reading.  They are all aware that it is their </a:t>
            </a:r>
            <a:r>
              <a:rPr lang="en-GB"/>
              <a:t>responsibility</a:t>
            </a:r>
            <a:r>
              <a:rPr lang="en-GB"/>
              <a:t> to make sure this is done each week.  If they don’t manage it in the sessions then they can take the book home.</a:t>
            </a:r>
            <a:endParaRPr/>
          </a:p>
          <a:p>
            <a:pPr indent="-342900" lvl="0" marL="457200" rtl="0" algn="l">
              <a:spcBef>
                <a:spcPts val="0"/>
              </a:spcBef>
              <a:spcAft>
                <a:spcPts val="0"/>
              </a:spcAft>
              <a:buSzPts val="1800"/>
              <a:buChar char="-"/>
            </a:pPr>
            <a:r>
              <a:rPr lang="en-GB"/>
              <a:t>Spellings.  As </a:t>
            </a:r>
            <a:r>
              <a:rPr lang="en-GB"/>
              <a:t>explained</a:t>
            </a:r>
            <a:r>
              <a:rPr lang="en-GB"/>
              <a:t> before these are set on a Friday and then tested the following Wednesday. </a:t>
            </a:r>
            <a:endParaRPr/>
          </a:p>
          <a:p>
            <a:pPr indent="-342900" lvl="0" marL="457200" rtl="0" algn="l">
              <a:spcBef>
                <a:spcPts val="0"/>
              </a:spcBef>
              <a:spcAft>
                <a:spcPts val="0"/>
              </a:spcAft>
              <a:buSzPts val="1800"/>
              <a:buChar char="-"/>
            </a:pPr>
            <a:r>
              <a:rPr lang="en-GB"/>
              <a:t>Times tables.  It is expected that by the end of Year 4 that children should know their times tables to 12 x 12.  If your child does not then please make sure they are using TTRS as much as possible to help them secure them. </a:t>
            </a:r>
            <a:endParaRPr/>
          </a:p>
          <a:p>
            <a:pPr indent="-342900" lvl="0" marL="457200" rtl="0" algn="l">
              <a:spcBef>
                <a:spcPts val="0"/>
              </a:spcBef>
              <a:spcAft>
                <a:spcPts val="0"/>
              </a:spcAft>
              <a:buSzPts val="1800"/>
              <a:buChar char="-"/>
            </a:pPr>
            <a:r>
              <a:rPr lang="en-GB"/>
              <a:t>CPG books.  As of January Year 6 will be set tasks from CPG books to help with the revision for SATs.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18"/>
          <p:cNvSpPr txBox="1"/>
          <p:nvPr>
            <p:ph type="title"/>
          </p:nvPr>
        </p:nvSpPr>
        <p:spPr>
          <a:xfrm>
            <a:off x="255725" y="1143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GB"/>
              <a:t>What can you do?</a:t>
            </a:r>
            <a:endParaRPr/>
          </a:p>
        </p:txBody>
      </p:sp>
      <p:sp>
        <p:nvSpPr>
          <p:cNvPr id="275" name="Google Shape;275;p18"/>
          <p:cNvSpPr txBox="1"/>
          <p:nvPr>
            <p:ph idx="1" type="body"/>
          </p:nvPr>
        </p:nvSpPr>
        <p:spPr>
          <a:xfrm>
            <a:off x="209075" y="2040300"/>
            <a:ext cx="8520600" cy="40101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GB"/>
              <a:t>Read to your child, read with your child and have your child read to you. </a:t>
            </a:r>
            <a:endParaRPr/>
          </a:p>
          <a:p>
            <a:pPr indent="-342900" lvl="0" marL="457200" rtl="0" algn="l">
              <a:lnSpc>
                <a:spcPct val="115000"/>
              </a:lnSpc>
              <a:spcBef>
                <a:spcPts val="0"/>
              </a:spcBef>
              <a:spcAft>
                <a:spcPts val="0"/>
              </a:spcAft>
              <a:buSzPts val="1800"/>
              <a:buChar char="●"/>
            </a:pPr>
            <a:r>
              <a:rPr lang="en-GB"/>
              <a:t>Spellings – weekly spelling set on Spelling Shed.</a:t>
            </a:r>
            <a:endParaRPr/>
          </a:p>
          <a:p>
            <a:pPr indent="-342900" lvl="0" marL="457200" rtl="0" algn="l">
              <a:lnSpc>
                <a:spcPct val="115000"/>
              </a:lnSpc>
              <a:spcBef>
                <a:spcPts val="0"/>
              </a:spcBef>
              <a:spcAft>
                <a:spcPts val="0"/>
              </a:spcAft>
              <a:buSzPts val="1800"/>
              <a:buChar char="●"/>
            </a:pPr>
            <a:r>
              <a:rPr lang="en-GB"/>
              <a:t>Times tables - children have access to Times Table Rockstars.</a:t>
            </a:r>
            <a:endParaRPr/>
          </a:p>
          <a:p>
            <a:pPr indent="-342900" lvl="0" marL="457200" rtl="0" algn="l">
              <a:lnSpc>
                <a:spcPct val="115000"/>
              </a:lnSpc>
              <a:spcBef>
                <a:spcPts val="0"/>
              </a:spcBef>
              <a:spcAft>
                <a:spcPts val="0"/>
              </a:spcAft>
              <a:buSzPts val="1800"/>
              <a:buChar char="●"/>
            </a:pPr>
            <a:r>
              <a:rPr lang="en-GB"/>
              <a:t>Use the knowledge notes to recap key vocabulary and to help you discuss topics with your child. </a:t>
            </a:r>
            <a:endParaRPr/>
          </a:p>
          <a:p>
            <a:pPr indent="-342900" lvl="0" marL="457200" rtl="0" algn="l">
              <a:lnSpc>
                <a:spcPct val="115000"/>
              </a:lnSpc>
              <a:spcBef>
                <a:spcPts val="0"/>
              </a:spcBef>
              <a:spcAft>
                <a:spcPts val="0"/>
              </a:spcAft>
              <a:buSzPts val="1800"/>
              <a:buChar char="●"/>
            </a:pPr>
            <a:r>
              <a:rPr lang="en-GB"/>
              <a:t>Communicate with us! Let us know how it is going, and do let us know if you need any support :-)</a:t>
            </a:r>
            <a:endParaRPr/>
          </a:p>
          <a:p>
            <a:pPr indent="0" lvl="0" marL="0" rtl="0" algn="l">
              <a:lnSpc>
                <a:spcPct val="115000"/>
              </a:lnSpc>
              <a:spcBef>
                <a:spcPts val="1600"/>
              </a:spcBef>
              <a:spcAft>
                <a:spcPts val="1600"/>
              </a:spcAft>
              <a:buSzPts val="1800"/>
              <a:buNone/>
            </a:pPr>
            <a:r>
              <a:t/>
            </a:r>
            <a:endParaRPr/>
          </a:p>
        </p:txBody>
      </p:sp>
      <p:pic>
        <p:nvPicPr>
          <p:cNvPr id="276" name="Google Shape;276;p18"/>
          <p:cNvPicPr preferRelativeResize="0"/>
          <p:nvPr/>
        </p:nvPicPr>
        <p:blipFill rotWithShape="1">
          <a:blip r:embed="rId3">
            <a:alphaModFix/>
          </a:blip>
          <a:srcRect b="0" l="0" r="0" t="0"/>
          <a:stretch/>
        </p:blipFill>
        <p:spPr>
          <a:xfrm>
            <a:off x="3536675" y="195450"/>
            <a:ext cx="1728801" cy="1728801"/>
          </a:xfrm>
          <a:prstGeom prst="rect">
            <a:avLst/>
          </a:prstGeom>
          <a:noFill/>
          <a:ln>
            <a:noFill/>
          </a:ln>
        </p:spPr>
      </p:pic>
      <p:pic>
        <p:nvPicPr>
          <p:cNvPr id="277" name="Google Shape;277;p18"/>
          <p:cNvPicPr preferRelativeResize="0"/>
          <p:nvPr/>
        </p:nvPicPr>
        <p:blipFill rotWithShape="1">
          <a:blip r:embed="rId4">
            <a:alphaModFix/>
          </a:blip>
          <a:srcRect b="0" l="0" r="0" t="0"/>
          <a:stretch/>
        </p:blipFill>
        <p:spPr>
          <a:xfrm>
            <a:off x="883925" y="803113"/>
            <a:ext cx="1598200" cy="1121125"/>
          </a:xfrm>
          <a:prstGeom prst="rect">
            <a:avLst/>
          </a:prstGeom>
          <a:noFill/>
          <a:ln>
            <a:noFill/>
          </a:ln>
        </p:spPr>
      </p:pic>
      <p:pic>
        <p:nvPicPr>
          <p:cNvPr id="278" name="Google Shape;278;p18"/>
          <p:cNvPicPr preferRelativeResize="0"/>
          <p:nvPr/>
        </p:nvPicPr>
        <p:blipFill rotWithShape="1">
          <a:blip r:embed="rId5">
            <a:alphaModFix/>
          </a:blip>
          <a:srcRect b="0" l="0" r="0" t="0"/>
          <a:stretch/>
        </p:blipFill>
        <p:spPr>
          <a:xfrm>
            <a:off x="6048625" y="803122"/>
            <a:ext cx="1515949" cy="12001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1540af3cff5_0_0"/>
          <p:cNvSpPr txBox="1"/>
          <p:nvPr>
            <p:ph type="ctrTitle"/>
          </p:nvPr>
        </p:nvSpPr>
        <p:spPr>
          <a:xfrm>
            <a:off x="311700" y="232225"/>
            <a:ext cx="8520600" cy="993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u="sng"/>
              <a:t>Hilltop</a:t>
            </a:r>
            <a:endParaRPr u="sng"/>
          </a:p>
        </p:txBody>
      </p:sp>
      <p:pic>
        <p:nvPicPr>
          <p:cNvPr id="284" name="Google Shape;284;g1540af3cff5_0_0"/>
          <p:cNvPicPr preferRelativeResize="0"/>
          <p:nvPr/>
        </p:nvPicPr>
        <p:blipFill>
          <a:blip r:embed="rId3">
            <a:alphaModFix/>
          </a:blip>
          <a:stretch>
            <a:fillRect/>
          </a:stretch>
        </p:blipFill>
        <p:spPr>
          <a:xfrm>
            <a:off x="358900" y="232228"/>
            <a:ext cx="2233075" cy="2204675"/>
          </a:xfrm>
          <a:prstGeom prst="rect">
            <a:avLst/>
          </a:prstGeom>
          <a:noFill/>
          <a:ln>
            <a:noFill/>
          </a:ln>
        </p:spPr>
      </p:pic>
      <p:sp>
        <p:nvSpPr>
          <p:cNvPr id="285" name="Google Shape;285;g1540af3cff5_0_0"/>
          <p:cNvSpPr txBox="1"/>
          <p:nvPr/>
        </p:nvSpPr>
        <p:spPr>
          <a:xfrm>
            <a:off x="2591975" y="1285875"/>
            <a:ext cx="6017400" cy="35709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We have chosen Hilltop as our children will be given the opportunity to take part in a variety of carefully supervised adventurous activities which will build their confidence and teamwork skills. </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Hilltop’s moto is ‘challenge by choice’ and just like in school, the children will set their own level of challenge for each activity. </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GB" sz="2000">
                <a:solidFill>
                  <a:schemeClr val="dk1"/>
                </a:solidFill>
                <a:latin typeface="Calibri"/>
                <a:ea typeface="Calibri"/>
                <a:cs typeface="Calibri"/>
                <a:sym typeface="Calibri"/>
              </a:rPr>
              <a:t>The centre is set in safe, enclosed grounds and children work in groups of no more than 10 (per appropriately qualified adult) during the activity sessions. </a:t>
            </a:r>
            <a:endParaRPr sz="2000"/>
          </a:p>
        </p:txBody>
      </p:sp>
      <p:sp>
        <p:nvSpPr>
          <p:cNvPr id="286" name="Google Shape;286;g1540af3cff5_0_0"/>
          <p:cNvSpPr txBox="1"/>
          <p:nvPr/>
        </p:nvSpPr>
        <p:spPr>
          <a:xfrm>
            <a:off x="170775" y="2712375"/>
            <a:ext cx="2501400" cy="210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500">
                <a:solidFill>
                  <a:schemeClr val="dk1"/>
                </a:solidFill>
                <a:latin typeface="Calibri"/>
                <a:ea typeface="Calibri"/>
                <a:cs typeface="Calibri"/>
                <a:sym typeface="Calibri"/>
              </a:rPr>
              <a:t>This year our Hilltop residential will be from </a:t>
            </a:r>
            <a:endParaRPr sz="2500">
              <a:solidFill>
                <a:schemeClr val="dk1"/>
              </a:solidFill>
              <a:latin typeface="Calibri"/>
              <a:ea typeface="Calibri"/>
              <a:cs typeface="Calibri"/>
              <a:sym typeface="Calibri"/>
            </a:endParaRPr>
          </a:p>
          <a:p>
            <a:pPr indent="0" lvl="0" marL="0" rtl="0" algn="ctr">
              <a:spcBef>
                <a:spcPts val="0"/>
              </a:spcBef>
              <a:spcAft>
                <a:spcPts val="0"/>
              </a:spcAft>
              <a:buNone/>
            </a:pPr>
            <a:r>
              <a:rPr b="1" lang="en-GB" sz="2500">
                <a:solidFill>
                  <a:schemeClr val="dk1"/>
                </a:solidFill>
                <a:latin typeface="Calibri"/>
                <a:ea typeface="Calibri"/>
                <a:cs typeface="Calibri"/>
                <a:sym typeface="Calibri"/>
              </a:rPr>
              <a:t>28th February - 1st March 2024</a:t>
            </a:r>
            <a:endParaRPr sz="25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g1540af3cff5_0_34"/>
          <p:cNvPicPr preferRelativeResize="0"/>
          <p:nvPr/>
        </p:nvPicPr>
        <p:blipFill>
          <a:blip r:embed="rId3">
            <a:alphaModFix/>
          </a:blip>
          <a:stretch>
            <a:fillRect/>
          </a:stretch>
        </p:blipFill>
        <p:spPr>
          <a:xfrm>
            <a:off x="600789" y="0"/>
            <a:ext cx="3642823" cy="5143501"/>
          </a:xfrm>
          <a:prstGeom prst="rect">
            <a:avLst/>
          </a:prstGeom>
          <a:noFill/>
          <a:ln>
            <a:noFill/>
          </a:ln>
        </p:spPr>
      </p:pic>
      <p:pic>
        <p:nvPicPr>
          <p:cNvPr id="292" name="Google Shape;292;g1540af3cff5_0_34"/>
          <p:cNvPicPr preferRelativeResize="0"/>
          <p:nvPr/>
        </p:nvPicPr>
        <p:blipFill>
          <a:blip r:embed="rId4">
            <a:alphaModFix/>
          </a:blip>
          <a:stretch>
            <a:fillRect/>
          </a:stretch>
        </p:blipFill>
        <p:spPr>
          <a:xfrm>
            <a:off x="4396012" y="152400"/>
            <a:ext cx="4463159" cy="48387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g1540af3cff5_0_26"/>
          <p:cNvPicPr preferRelativeResize="0"/>
          <p:nvPr/>
        </p:nvPicPr>
        <p:blipFill>
          <a:blip r:embed="rId3">
            <a:alphaModFix/>
          </a:blip>
          <a:stretch>
            <a:fillRect/>
          </a:stretch>
        </p:blipFill>
        <p:spPr>
          <a:xfrm>
            <a:off x="522374" y="0"/>
            <a:ext cx="3689903" cy="5143501"/>
          </a:xfrm>
          <a:prstGeom prst="rect">
            <a:avLst/>
          </a:prstGeom>
          <a:noFill/>
          <a:ln>
            <a:noFill/>
          </a:ln>
        </p:spPr>
      </p:pic>
      <p:pic>
        <p:nvPicPr>
          <p:cNvPr id="298" name="Google Shape;298;g1540af3cff5_0_26"/>
          <p:cNvPicPr preferRelativeResize="0"/>
          <p:nvPr/>
        </p:nvPicPr>
        <p:blipFill>
          <a:blip r:embed="rId4">
            <a:alphaModFix/>
          </a:blip>
          <a:stretch>
            <a:fillRect/>
          </a:stretch>
        </p:blipFill>
        <p:spPr>
          <a:xfrm>
            <a:off x="4924679" y="0"/>
            <a:ext cx="3637942"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g1540af3cff5_0_41"/>
          <p:cNvPicPr preferRelativeResize="0"/>
          <p:nvPr/>
        </p:nvPicPr>
        <p:blipFill>
          <a:blip r:embed="rId3">
            <a:alphaModFix/>
          </a:blip>
          <a:stretch>
            <a:fillRect/>
          </a:stretch>
        </p:blipFill>
        <p:spPr>
          <a:xfrm>
            <a:off x="8" y="0"/>
            <a:ext cx="3673086" cy="5143501"/>
          </a:xfrm>
          <a:prstGeom prst="rect">
            <a:avLst/>
          </a:prstGeom>
          <a:noFill/>
          <a:ln>
            <a:noFill/>
          </a:ln>
        </p:spPr>
      </p:pic>
      <p:pic>
        <p:nvPicPr>
          <p:cNvPr id="304" name="Google Shape;304;g1540af3cff5_0_41"/>
          <p:cNvPicPr preferRelativeResize="0"/>
          <p:nvPr/>
        </p:nvPicPr>
        <p:blipFill>
          <a:blip r:embed="rId4">
            <a:alphaModFix/>
          </a:blip>
          <a:stretch>
            <a:fillRect/>
          </a:stretch>
        </p:blipFill>
        <p:spPr>
          <a:xfrm>
            <a:off x="3929448" y="75250"/>
            <a:ext cx="5058425" cy="35514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g1540af3cff5_0_48"/>
          <p:cNvPicPr preferRelativeResize="0"/>
          <p:nvPr/>
        </p:nvPicPr>
        <p:blipFill>
          <a:blip r:embed="rId3">
            <a:alphaModFix/>
          </a:blip>
          <a:stretch>
            <a:fillRect/>
          </a:stretch>
        </p:blipFill>
        <p:spPr>
          <a:xfrm>
            <a:off x="183711" y="0"/>
            <a:ext cx="3994727" cy="5143500"/>
          </a:xfrm>
          <a:prstGeom prst="rect">
            <a:avLst/>
          </a:prstGeom>
          <a:noFill/>
          <a:ln>
            <a:noFill/>
          </a:ln>
        </p:spPr>
      </p:pic>
      <p:sp>
        <p:nvSpPr>
          <p:cNvPr id="310" name="Google Shape;310;g1540af3cff5_0_48"/>
          <p:cNvSpPr txBox="1"/>
          <p:nvPr/>
        </p:nvSpPr>
        <p:spPr>
          <a:xfrm>
            <a:off x="5294175" y="2169900"/>
            <a:ext cx="4289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100" u="sng">
                <a:solidFill>
                  <a:schemeClr val="hlink"/>
                </a:solidFill>
                <a:hlinkClick r:id="rId4"/>
              </a:rPr>
              <a:t>Prep School Trip to Hilltop - YouTube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1540af3cff5_0_13"/>
          <p:cNvSpPr txBox="1"/>
          <p:nvPr>
            <p:ph type="ctrTitle"/>
          </p:nvPr>
        </p:nvSpPr>
        <p:spPr>
          <a:xfrm>
            <a:off x="311700" y="0"/>
            <a:ext cx="8520600" cy="973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sz="4000" u="sng"/>
              <a:t>Hilltop Costs</a:t>
            </a:r>
            <a:endParaRPr sz="4000" u="sng"/>
          </a:p>
        </p:txBody>
      </p:sp>
      <p:sp>
        <p:nvSpPr>
          <p:cNvPr id="316" name="Google Shape;316;g1540af3cff5_0_13"/>
          <p:cNvSpPr txBox="1"/>
          <p:nvPr/>
        </p:nvSpPr>
        <p:spPr>
          <a:xfrm>
            <a:off x="140650" y="973200"/>
            <a:ext cx="3506100" cy="413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chemeClr val="dk1"/>
                </a:solidFill>
                <a:latin typeface="Calibri"/>
                <a:ea typeface="Calibri"/>
                <a:cs typeface="Calibri"/>
                <a:sym typeface="Calibri"/>
              </a:rPr>
              <a:t>Unfortunately, we cannot give a final cost at this stage, as it does depend on the uptake of places, so the final payment will be adjusted accordingly. </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GB">
                <a:solidFill>
                  <a:schemeClr val="dk1"/>
                </a:solidFill>
                <a:latin typeface="Calibri"/>
                <a:ea typeface="Calibri"/>
                <a:cs typeface="Calibri"/>
                <a:sym typeface="Calibri"/>
              </a:rPr>
              <a:t>The anticipated cost will be no more than </a:t>
            </a:r>
            <a:r>
              <a:rPr b="1" lang="en-GB">
                <a:solidFill>
                  <a:schemeClr val="dk1"/>
                </a:solidFill>
                <a:latin typeface="Calibri"/>
                <a:ea typeface="Calibri"/>
                <a:cs typeface="Calibri"/>
                <a:sym typeface="Calibri"/>
              </a:rPr>
              <a:t>£250.00</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rPr lang="en-GB">
                <a:solidFill>
                  <a:schemeClr val="dk1"/>
                </a:solidFill>
                <a:latin typeface="Calibri"/>
                <a:ea typeface="Calibri"/>
                <a:cs typeface="Calibri"/>
                <a:sym typeface="Calibri"/>
              </a:rPr>
              <a:t>Children in receipt of pupil premium funding are entitled to a 50% discount, however if you feel you may need financial assistance, please do come and talk to Mrs Newling or Mrs McCullough about possible support in meeting part of these costs. </a:t>
            </a:r>
            <a:endParaRPr>
              <a:solidFill>
                <a:schemeClr val="dk1"/>
              </a:solidFill>
              <a:latin typeface="Calibri"/>
              <a:ea typeface="Calibri"/>
              <a:cs typeface="Calibri"/>
              <a:sym typeface="Calibri"/>
            </a:endParaRPr>
          </a:p>
          <a:p>
            <a:pPr indent="0" lvl="0" marL="0" rtl="0" algn="l">
              <a:spcBef>
                <a:spcPts val="1200"/>
              </a:spcBef>
              <a:spcAft>
                <a:spcPts val="0"/>
              </a:spcAft>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GB">
                <a:solidFill>
                  <a:schemeClr val="dk1"/>
                </a:solidFill>
                <a:latin typeface="Calibri"/>
                <a:ea typeface="Calibri"/>
                <a:cs typeface="Calibri"/>
                <a:sym typeface="Calibri"/>
              </a:rPr>
              <a:t>You are able to pay by 5 monthly instalments.</a:t>
            </a:r>
            <a:endParaRPr/>
          </a:p>
        </p:txBody>
      </p:sp>
      <p:pic>
        <p:nvPicPr>
          <p:cNvPr id="317" name="Google Shape;317;g1540af3cff5_0_13"/>
          <p:cNvPicPr preferRelativeResize="0"/>
          <p:nvPr/>
        </p:nvPicPr>
        <p:blipFill>
          <a:blip r:embed="rId3">
            <a:alphaModFix/>
          </a:blip>
          <a:stretch>
            <a:fillRect/>
          </a:stretch>
        </p:blipFill>
        <p:spPr>
          <a:xfrm>
            <a:off x="3799150" y="1125600"/>
            <a:ext cx="4895850" cy="3305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g149f705d30b_0_37"/>
          <p:cNvSpPr txBox="1"/>
          <p:nvPr/>
        </p:nvSpPr>
        <p:spPr>
          <a:xfrm>
            <a:off x="330525" y="2610225"/>
            <a:ext cx="86487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chemeClr val="dk1"/>
                </a:solidFill>
                <a:latin typeface="Arial"/>
                <a:ea typeface="Arial"/>
                <a:cs typeface="Arial"/>
                <a:sym typeface="Arial"/>
              </a:rPr>
              <a:t>At Sutton Primary School, we have four house teams. These are based upon inspirational figures linked to nurturing and caring for our environment. When children join, they are allocated to a house team. For each house, we have a male and female house captain from Year 6. House Captains are responsible for promoting the ethos and values of their house, encouraging pupils to do their best in house competitions, and helping staff organise competitions. In line with our Behaviour Policy, throughout each day pupils can earn House Points for excellent effort in learning, excellent effort when completing home learning tasks, being an outstanding role model as well as many other opportunities. House Points accumulated each week are counted and in our weekly Celebration Assemblies the winning house for the week is announced. At the end of the academic year, the winning house is awarded the Rev. Mary Hancock House Cup.</a:t>
            </a:r>
            <a:endParaRPr b="0" i="0" sz="1400" u="none" cap="none" strike="noStrike">
              <a:solidFill>
                <a:srgbClr val="000000"/>
              </a:solidFill>
              <a:latin typeface="Arial"/>
              <a:ea typeface="Arial"/>
              <a:cs typeface="Arial"/>
              <a:sym typeface="Arial"/>
            </a:endParaRPr>
          </a:p>
        </p:txBody>
      </p:sp>
      <p:pic>
        <p:nvPicPr>
          <p:cNvPr id="75" name="Google Shape;75;g149f705d30b_0_37"/>
          <p:cNvPicPr preferRelativeResize="0"/>
          <p:nvPr/>
        </p:nvPicPr>
        <p:blipFill rotWithShape="1">
          <a:blip r:embed="rId3">
            <a:alphaModFix/>
          </a:blip>
          <a:srcRect b="0" l="0" r="0" t="0"/>
          <a:stretch/>
        </p:blipFill>
        <p:spPr>
          <a:xfrm>
            <a:off x="2081950" y="304800"/>
            <a:ext cx="5291512" cy="18460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19"/>
          <p:cNvSpPr txBox="1"/>
          <p:nvPr>
            <p:ph type="ctrTitle"/>
          </p:nvPr>
        </p:nvSpPr>
        <p:spPr>
          <a:xfrm>
            <a:off x="311700" y="1868138"/>
            <a:ext cx="8520600" cy="985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a:t>Thank you!</a:t>
            </a:r>
            <a:endParaRPr/>
          </a:p>
          <a:p>
            <a:pPr indent="0" lvl="0" marL="0" rtl="0" algn="ctr">
              <a:lnSpc>
                <a:spcPct val="100000"/>
              </a:lnSpc>
              <a:spcBef>
                <a:spcPts val="0"/>
              </a:spcBef>
              <a:spcAft>
                <a:spcPts val="0"/>
              </a:spcAft>
              <a:buSzPts val="5200"/>
              <a:buNone/>
            </a:pPr>
            <a:r>
              <a:rPr lang="en-GB"/>
              <a:t>We welcome any questions.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1"/>
          <p:cNvSpPr txBox="1"/>
          <p:nvPr>
            <p:ph type="ctrTitle"/>
          </p:nvPr>
        </p:nvSpPr>
        <p:spPr>
          <a:xfrm>
            <a:off x="286986" y="1269969"/>
            <a:ext cx="8520600" cy="923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br>
              <a:rPr lang="en-GB"/>
            </a:br>
            <a:br>
              <a:rPr lang="en-GB"/>
            </a:br>
            <a:br>
              <a:rPr lang="en-GB"/>
            </a:br>
            <a:br>
              <a:rPr lang="en-GB"/>
            </a:br>
            <a:br>
              <a:rPr lang="en-GB"/>
            </a:br>
            <a:r>
              <a:rPr lang="en-GB"/>
              <a:t>Rewarding the Positive</a:t>
            </a:r>
            <a:br>
              <a:rPr lang="en-GB"/>
            </a:br>
            <a:br>
              <a:rPr lang="en-GB"/>
            </a:br>
            <a:endParaRPr sz="1800"/>
          </a:p>
        </p:txBody>
      </p:sp>
      <p:sp>
        <p:nvSpPr>
          <p:cNvPr id="81" name="Google Shape;81;p11"/>
          <p:cNvSpPr txBox="1"/>
          <p:nvPr>
            <p:ph idx="1" type="subTitle"/>
          </p:nvPr>
        </p:nvSpPr>
        <p:spPr>
          <a:xfrm>
            <a:off x="271906" y="1159828"/>
            <a:ext cx="8600100" cy="1033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SzPts val="2800"/>
              <a:buNone/>
            </a:pPr>
            <a:r>
              <a:rPr lang="en-GB" sz="1800"/>
              <a:t>We will be rewarding the children with praise focusing on positive behaviours.</a:t>
            </a:r>
            <a:endParaRPr sz="1800"/>
          </a:p>
          <a:p>
            <a:pPr indent="0" lvl="0" marL="457200" rtl="0" algn="l">
              <a:lnSpc>
                <a:spcPct val="100000"/>
              </a:lnSpc>
              <a:spcBef>
                <a:spcPts val="0"/>
              </a:spcBef>
              <a:spcAft>
                <a:spcPts val="0"/>
              </a:spcAft>
              <a:buSzPts val="2800"/>
              <a:buNone/>
            </a:pPr>
            <a:r>
              <a:t/>
            </a:r>
            <a:endParaRPr/>
          </a:p>
          <a:p>
            <a:pPr indent="0" lvl="0" marL="457200" rtl="0" algn="l">
              <a:lnSpc>
                <a:spcPct val="100000"/>
              </a:lnSpc>
              <a:spcBef>
                <a:spcPts val="0"/>
              </a:spcBef>
              <a:spcAft>
                <a:spcPts val="0"/>
              </a:spcAft>
              <a:buSzPts val="2800"/>
              <a:buNone/>
            </a:pPr>
            <a:r>
              <a:t/>
            </a:r>
            <a:endParaRPr/>
          </a:p>
          <a:p>
            <a:pPr indent="0" lvl="0" marL="457200" rtl="0" algn="l">
              <a:lnSpc>
                <a:spcPct val="100000"/>
              </a:lnSpc>
              <a:spcBef>
                <a:spcPts val="0"/>
              </a:spcBef>
              <a:spcAft>
                <a:spcPts val="0"/>
              </a:spcAft>
              <a:buSzPts val="2800"/>
              <a:buNone/>
            </a:pPr>
            <a:r>
              <a:t/>
            </a:r>
            <a:endParaRPr/>
          </a:p>
          <a:p>
            <a:pPr indent="0" lvl="0" marL="457200" rtl="0" algn="l">
              <a:lnSpc>
                <a:spcPct val="100000"/>
              </a:lnSpc>
              <a:spcBef>
                <a:spcPts val="0"/>
              </a:spcBef>
              <a:spcAft>
                <a:spcPts val="0"/>
              </a:spcAft>
              <a:buSzPts val="2800"/>
              <a:buNone/>
            </a:pPr>
            <a:r>
              <a:t/>
            </a:r>
            <a:endParaRPr/>
          </a:p>
          <a:p>
            <a:pPr indent="0" lvl="0" marL="457200" rtl="0" algn="l">
              <a:lnSpc>
                <a:spcPct val="100000"/>
              </a:lnSpc>
              <a:spcBef>
                <a:spcPts val="0"/>
              </a:spcBef>
              <a:spcAft>
                <a:spcPts val="0"/>
              </a:spcAft>
              <a:buSzPts val="2800"/>
              <a:buNone/>
            </a:pPr>
            <a:r>
              <a:t/>
            </a:r>
            <a:endParaRPr/>
          </a:p>
          <a:p>
            <a:pPr indent="0" lvl="0" marL="457200" rtl="0" algn="l">
              <a:lnSpc>
                <a:spcPct val="100000"/>
              </a:lnSpc>
              <a:spcBef>
                <a:spcPts val="0"/>
              </a:spcBef>
              <a:spcAft>
                <a:spcPts val="0"/>
              </a:spcAft>
              <a:buSzPts val="2800"/>
              <a:buNone/>
            </a:pPr>
            <a:r>
              <a:t/>
            </a:r>
            <a:endParaRPr sz="2000"/>
          </a:p>
          <a:p>
            <a:pPr indent="0" lvl="0" marL="457200" rtl="0" algn="l">
              <a:lnSpc>
                <a:spcPct val="100000"/>
              </a:lnSpc>
              <a:spcBef>
                <a:spcPts val="0"/>
              </a:spcBef>
              <a:spcAft>
                <a:spcPts val="0"/>
              </a:spcAft>
              <a:buSzPts val="2800"/>
              <a:buNone/>
            </a:pPr>
            <a:r>
              <a:t/>
            </a:r>
            <a:endParaRPr sz="2000"/>
          </a:p>
          <a:p>
            <a:pPr indent="0" lvl="0" marL="457200" rtl="0" algn="l">
              <a:lnSpc>
                <a:spcPct val="100000"/>
              </a:lnSpc>
              <a:spcBef>
                <a:spcPts val="0"/>
              </a:spcBef>
              <a:spcAft>
                <a:spcPts val="0"/>
              </a:spcAft>
              <a:buSzPts val="2800"/>
              <a:buNone/>
            </a:pPr>
            <a:r>
              <a:t/>
            </a:r>
            <a:endParaRPr sz="2000"/>
          </a:p>
        </p:txBody>
      </p:sp>
      <p:pic>
        <p:nvPicPr>
          <p:cNvPr id="82" name="Google Shape;82;p11"/>
          <p:cNvPicPr preferRelativeResize="0"/>
          <p:nvPr/>
        </p:nvPicPr>
        <p:blipFill rotWithShape="1">
          <a:blip r:embed="rId3">
            <a:alphaModFix/>
          </a:blip>
          <a:srcRect b="0" l="0" r="0" t="0"/>
          <a:stretch/>
        </p:blipFill>
        <p:spPr>
          <a:xfrm>
            <a:off x="2635350" y="1619875"/>
            <a:ext cx="4195123" cy="25855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2"/>
          <p:cNvSpPr txBox="1"/>
          <p:nvPr>
            <p:ph type="ctrTitle"/>
          </p:nvPr>
        </p:nvSpPr>
        <p:spPr>
          <a:xfrm>
            <a:off x="295350" y="105505"/>
            <a:ext cx="8520600" cy="637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sz="3200"/>
              <a:t>Behaviour Policy</a:t>
            </a:r>
            <a:endParaRPr sz="3200"/>
          </a:p>
        </p:txBody>
      </p:sp>
      <p:sp>
        <p:nvSpPr>
          <p:cNvPr id="88" name="Google Shape;88;p12"/>
          <p:cNvSpPr txBox="1"/>
          <p:nvPr/>
        </p:nvSpPr>
        <p:spPr>
          <a:xfrm>
            <a:off x="514350" y="615135"/>
            <a:ext cx="8082600" cy="3632100"/>
          </a:xfrm>
          <a:prstGeom prst="rect">
            <a:avLst/>
          </a:prstGeom>
          <a:noFill/>
          <a:ln>
            <a:noFill/>
          </a:ln>
        </p:spPr>
        <p:txBody>
          <a:bodyPr anchorCtr="0" anchor="t" bIns="91425" lIns="91425" spcFirstLastPara="1" rIns="91425" wrap="square" tIns="91425">
            <a:noAutofit/>
          </a:bodyPr>
          <a:lstStyle/>
          <a:p>
            <a:pPr indent="0" lvl="0" marL="50800" marR="0" rtl="0" algn="l">
              <a:lnSpc>
                <a:spcPct val="100000"/>
              </a:lnSpc>
              <a:spcBef>
                <a:spcPts val="0"/>
              </a:spcBef>
              <a:spcAft>
                <a:spcPts val="0"/>
              </a:spcAft>
              <a:buClr>
                <a:srgbClr val="000000"/>
              </a:buClr>
              <a:buSzPts val="2000"/>
              <a:buFont typeface="Arial"/>
              <a:buNone/>
            </a:pPr>
            <a:r>
              <a:rPr b="0" i="0" lang="en-GB" sz="1900" u="none" cap="none" strike="noStrike">
                <a:solidFill>
                  <a:schemeClr val="dk2"/>
                </a:solidFill>
                <a:latin typeface="Arial"/>
                <a:ea typeface="Arial"/>
                <a:cs typeface="Arial"/>
                <a:sym typeface="Arial"/>
              </a:rPr>
              <a:t>In order to reinforce behaviour expectations, Sutton Primary School use the following staged approach from our draft policy</a:t>
            </a:r>
            <a:endParaRPr b="0" i="0" sz="1900" u="none" cap="none" strike="noStrike">
              <a:solidFill>
                <a:schemeClr val="dk2"/>
              </a:solidFill>
              <a:latin typeface="Arial"/>
              <a:ea typeface="Arial"/>
              <a:cs typeface="Arial"/>
              <a:sym typeface="Arial"/>
            </a:endParaRPr>
          </a:p>
          <a:p>
            <a:pPr indent="-374650" lvl="1" marL="914400" marR="0" rtl="0" algn="l">
              <a:lnSpc>
                <a:spcPct val="100000"/>
              </a:lnSpc>
              <a:spcBef>
                <a:spcPts val="0"/>
              </a:spcBef>
              <a:spcAft>
                <a:spcPts val="0"/>
              </a:spcAft>
              <a:buClr>
                <a:schemeClr val="dk2"/>
              </a:buClr>
              <a:buSzPts val="2300"/>
              <a:buFont typeface="Arial"/>
              <a:buChar char="○"/>
            </a:pPr>
            <a:r>
              <a:rPr b="0" i="0" lang="en-GB" sz="1900" u="none" cap="none" strike="noStrike">
                <a:solidFill>
                  <a:schemeClr val="dk2"/>
                </a:solidFill>
                <a:latin typeface="Arial"/>
                <a:ea typeface="Arial"/>
                <a:cs typeface="Arial"/>
                <a:sym typeface="Arial"/>
              </a:rPr>
              <a:t>Redirection – gentle encouragement to do the right thing.</a:t>
            </a:r>
            <a:endParaRPr b="0" i="0" sz="1300" u="none" cap="none" strike="noStrike">
              <a:solidFill>
                <a:srgbClr val="000000"/>
              </a:solidFill>
              <a:latin typeface="Arial"/>
              <a:ea typeface="Arial"/>
              <a:cs typeface="Arial"/>
              <a:sym typeface="Arial"/>
            </a:endParaRPr>
          </a:p>
          <a:p>
            <a:pPr indent="-374650" lvl="1" marL="914400" marR="0" rtl="0" algn="l">
              <a:lnSpc>
                <a:spcPct val="100000"/>
              </a:lnSpc>
              <a:spcBef>
                <a:spcPts val="0"/>
              </a:spcBef>
              <a:spcAft>
                <a:spcPts val="0"/>
              </a:spcAft>
              <a:buClr>
                <a:schemeClr val="dk2"/>
              </a:buClr>
              <a:buSzPts val="2300"/>
              <a:buFont typeface="Arial"/>
              <a:buChar char="○"/>
            </a:pPr>
            <a:r>
              <a:rPr b="0" i="0" lang="en-GB" sz="1900" u="none" cap="none" strike="noStrike">
                <a:solidFill>
                  <a:schemeClr val="dk2"/>
                </a:solidFill>
                <a:latin typeface="Arial"/>
                <a:ea typeface="Arial"/>
                <a:cs typeface="Arial"/>
                <a:sym typeface="Arial"/>
              </a:rPr>
              <a:t>Reminder – after giving the child time to process the redirection they will be reminded of what is expected.</a:t>
            </a:r>
            <a:endParaRPr b="0" i="0" sz="1300" u="none" cap="none" strike="noStrike">
              <a:solidFill>
                <a:srgbClr val="000000"/>
              </a:solidFill>
              <a:latin typeface="Arial"/>
              <a:ea typeface="Arial"/>
              <a:cs typeface="Arial"/>
              <a:sym typeface="Arial"/>
            </a:endParaRPr>
          </a:p>
          <a:p>
            <a:pPr indent="-374650" lvl="1" marL="914400" marR="0" rtl="0" algn="l">
              <a:lnSpc>
                <a:spcPct val="100000"/>
              </a:lnSpc>
              <a:spcBef>
                <a:spcPts val="0"/>
              </a:spcBef>
              <a:spcAft>
                <a:spcPts val="0"/>
              </a:spcAft>
              <a:buClr>
                <a:schemeClr val="dk2"/>
              </a:buClr>
              <a:buSzPts val="2300"/>
              <a:buFont typeface="Arial"/>
              <a:buChar char="○"/>
            </a:pPr>
            <a:r>
              <a:rPr b="0" i="0" lang="en-GB" sz="1900" u="none" cap="none" strike="noStrike">
                <a:solidFill>
                  <a:schemeClr val="dk2"/>
                </a:solidFill>
                <a:latin typeface="Arial"/>
                <a:ea typeface="Arial"/>
                <a:cs typeface="Arial"/>
                <a:sym typeface="Arial"/>
              </a:rPr>
              <a:t>Caution – calmly tell the child privately your expectations</a:t>
            </a:r>
            <a:endParaRPr b="0" i="0" sz="1300" u="none" cap="none" strike="noStrike">
              <a:solidFill>
                <a:srgbClr val="000000"/>
              </a:solidFill>
              <a:latin typeface="Arial"/>
              <a:ea typeface="Arial"/>
              <a:cs typeface="Arial"/>
              <a:sym typeface="Arial"/>
            </a:endParaRPr>
          </a:p>
          <a:p>
            <a:pPr indent="-374650" lvl="1" marL="914400" marR="0" rtl="0" algn="l">
              <a:lnSpc>
                <a:spcPct val="100000"/>
              </a:lnSpc>
              <a:spcBef>
                <a:spcPts val="0"/>
              </a:spcBef>
              <a:spcAft>
                <a:spcPts val="0"/>
              </a:spcAft>
              <a:buClr>
                <a:schemeClr val="dk2"/>
              </a:buClr>
              <a:buSzPts val="2300"/>
              <a:buFont typeface="Arial"/>
              <a:buChar char="○"/>
            </a:pPr>
            <a:r>
              <a:rPr b="0" i="0" lang="en-GB" sz="1900" u="none" cap="none" strike="noStrike">
                <a:solidFill>
                  <a:schemeClr val="dk2"/>
                </a:solidFill>
                <a:latin typeface="Arial"/>
                <a:ea typeface="Arial"/>
                <a:cs typeface="Arial"/>
                <a:sym typeface="Arial"/>
              </a:rPr>
              <a:t>Time in – in peaceful place in classroom or the reflection garden</a:t>
            </a:r>
            <a:endParaRPr b="0" i="0" sz="1300" u="none" cap="none" strike="noStrike">
              <a:solidFill>
                <a:srgbClr val="000000"/>
              </a:solidFill>
              <a:latin typeface="Arial"/>
              <a:ea typeface="Arial"/>
              <a:cs typeface="Arial"/>
              <a:sym typeface="Arial"/>
            </a:endParaRPr>
          </a:p>
          <a:p>
            <a:pPr indent="-374650" lvl="1" marL="914400" marR="0" rtl="0" algn="l">
              <a:lnSpc>
                <a:spcPct val="100000"/>
              </a:lnSpc>
              <a:spcBef>
                <a:spcPts val="0"/>
              </a:spcBef>
              <a:spcAft>
                <a:spcPts val="0"/>
              </a:spcAft>
              <a:buClr>
                <a:schemeClr val="dk2"/>
              </a:buClr>
              <a:buSzPts val="2300"/>
              <a:buFont typeface="Arial"/>
              <a:buChar char="○"/>
            </a:pPr>
            <a:r>
              <a:rPr b="0" i="0" lang="en-GB" sz="1900" u="none" cap="none" strike="noStrike">
                <a:solidFill>
                  <a:schemeClr val="dk2"/>
                </a:solidFill>
                <a:latin typeface="Arial"/>
                <a:ea typeface="Arial"/>
                <a:cs typeface="Arial"/>
                <a:sym typeface="Arial"/>
              </a:rPr>
              <a:t>Educational consequence – time spent during playtime to discuss the desired behaviour in class.</a:t>
            </a:r>
            <a:endParaRPr b="0" i="0" sz="1300" u="none" cap="none" strike="noStrike">
              <a:solidFill>
                <a:srgbClr val="000000"/>
              </a:solidFill>
              <a:latin typeface="Arial"/>
              <a:ea typeface="Arial"/>
              <a:cs typeface="Arial"/>
              <a:sym typeface="Arial"/>
            </a:endParaRPr>
          </a:p>
          <a:p>
            <a:pPr indent="-374650" lvl="1" marL="914400" marR="0" rtl="0" algn="l">
              <a:lnSpc>
                <a:spcPct val="100000"/>
              </a:lnSpc>
              <a:spcBef>
                <a:spcPts val="0"/>
              </a:spcBef>
              <a:spcAft>
                <a:spcPts val="0"/>
              </a:spcAft>
              <a:buClr>
                <a:schemeClr val="dk2"/>
              </a:buClr>
              <a:buSzPts val="2300"/>
              <a:buFont typeface="Arial"/>
              <a:buChar char="○"/>
            </a:pPr>
            <a:r>
              <a:rPr b="0" i="0" lang="en-GB" sz="1900" u="none" cap="none" strike="noStrike">
                <a:solidFill>
                  <a:schemeClr val="dk2"/>
                </a:solidFill>
                <a:latin typeface="Arial"/>
                <a:ea typeface="Arial"/>
                <a:cs typeface="Arial"/>
                <a:sym typeface="Arial"/>
              </a:rPr>
              <a:t>Internal referral – time in – 10 minutes in a partner class with work provided by the class teacher.</a:t>
            </a:r>
            <a:endParaRPr b="0" i="0" sz="1300" u="none" cap="none" strike="noStrike">
              <a:solidFill>
                <a:srgbClr val="000000"/>
              </a:solidFill>
              <a:latin typeface="Arial"/>
              <a:ea typeface="Arial"/>
              <a:cs typeface="Arial"/>
              <a:sym typeface="Arial"/>
            </a:endParaRPr>
          </a:p>
          <a:p>
            <a:pPr indent="-374650" lvl="1" marL="914400" marR="0" rtl="0" algn="l">
              <a:lnSpc>
                <a:spcPct val="100000"/>
              </a:lnSpc>
              <a:spcBef>
                <a:spcPts val="0"/>
              </a:spcBef>
              <a:spcAft>
                <a:spcPts val="0"/>
              </a:spcAft>
              <a:buClr>
                <a:schemeClr val="dk2"/>
              </a:buClr>
              <a:buSzPts val="2300"/>
              <a:buFont typeface="Arial"/>
              <a:buChar char="○"/>
            </a:pPr>
            <a:r>
              <a:rPr b="0" i="0" lang="en-GB" sz="1900" u="none" cap="none" strike="noStrike">
                <a:solidFill>
                  <a:schemeClr val="dk2"/>
                </a:solidFill>
                <a:latin typeface="Arial"/>
                <a:ea typeface="Arial"/>
                <a:cs typeface="Arial"/>
                <a:sym typeface="Arial"/>
              </a:rPr>
              <a:t>Reparation – for an educational consequence or internal referral. Chance to set positive goals for the future. </a:t>
            </a:r>
            <a:endParaRPr b="0" i="0" sz="1300" u="none" cap="none" strike="noStrike">
              <a:solidFill>
                <a:srgbClr val="000000"/>
              </a:solidFill>
              <a:latin typeface="Arial"/>
              <a:ea typeface="Arial"/>
              <a:cs typeface="Arial"/>
              <a:sym typeface="Arial"/>
            </a:endParaRPr>
          </a:p>
          <a:p>
            <a:pPr indent="0" lvl="3" marL="533400" marR="0" rtl="0" algn="l">
              <a:lnSpc>
                <a:spcPct val="100000"/>
              </a:lnSpc>
              <a:spcBef>
                <a:spcPts val="0"/>
              </a:spcBef>
              <a:spcAft>
                <a:spcPts val="0"/>
              </a:spcAft>
              <a:buClr>
                <a:srgbClr val="000000"/>
              </a:buClr>
              <a:buSzPts val="2000"/>
              <a:buFont typeface="Arial"/>
              <a:buNone/>
            </a:pPr>
            <a:r>
              <a:rPr b="0" i="0" lang="en-GB" sz="1900" u="none" cap="none" strike="noStrike">
                <a:solidFill>
                  <a:schemeClr val="dk2"/>
                </a:solidFill>
                <a:latin typeface="Arial"/>
                <a:ea typeface="Arial"/>
                <a:cs typeface="Arial"/>
                <a:sym typeface="Arial"/>
              </a:rPr>
              <a:t>		</a:t>
            </a:r>
            <a:endParaRPr b="0" i="0" sz="1900" u="none" cap="none" strike="noStrike">
              <a:solidFill>
                <a:schemeClr val="dk2"/>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g139157cd815_0_0"/>
          <p:cNvSpPr txBox="1"/>
          <p:nvPr>
            <p:ph type="ctrTitle"/>
          </p:nvPr>
        </p:nvSpPr>
        <p:spPr>
          <a:xfrm>
            <a:off x="295350" y="144855"/>
            <a:ext cx="8520600" cy="637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lang="en-GB" sz="3200"/>
              <a:t>Adults in my child’s class</a:t>
            </a:r>
            <a:endParaRPr sz="3200"/>
          </a:p>
        </p:txBody>
      </p:sp>
      <p:sp>
        <p:nvSpPr>
          <p:cNvPr id="94" name="Google Shape;94;g139157cd815_0_0"/>
          <p:cNvSpPr txBox="1"/>
          <p:nvPr/>
        </p:nvSpPr>
        <p:spPr>
          <a:xfrm>
            <a:off x="530700" y="693800"/>
            <a:ext cx="8082600" cy="429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lang="en-GB" sz="1700">
                <a:solidFill>
                  <a:schemeClr val="dk2"/>
                </a:solidFill>
              </a:rPr>
              <a:t>Salamanders </a:t>
            </a:r>
            <a:endParaRPr b="1" sz="1700">
              <a:solidFill>
                <a:schemeClr val="dk2"/>
              </a:solidFill>
            </a:endParaRPr>
          </a:p>
          <a:p>
            <a:pPr indent="0" lvl="0" marL="0" marR="0" rtl="0" algn="l">
              <a:lnSpc>
                <a:spcPct val="100000"/>
              </a:lnSpc>
              <a:spcBef>
                <a:spcPts val="0"/>
              </a:spcBef>
              <a:spcAft>
                <a:spcPts val="0"/>
              </a:spcAft>
              <a:buClr>
                <a:srgbClr val="000000"/>
              </a:buClr>
              <a:buSzPts val="2000"/>
              <a:buFont typeface="Arial"/>
              <a:buNone/>
            </a:pPr>
            <a:r>
              <a:rPr lang="en-GB" sz="1700">
                <a:solidFill>
                  <a:schemeClr val="dk2"/>
                </a:solidFill>
              </a:rPr>
              <a:t>Teacher - Mrs Dockerill</a:t>
            </a:r>
            <a:endParaRPr sz="1700">
              <a:solidFill>
                <a:schemeClr val="dk2"/>
              </a:solidFill>
            </a:endParaRPr>
          </a:p>
          <a:p>
            <a:pPr indent="0" lvl="0" marL="0" marR="0" rtl="0" algn="l">
              <a:lnSpc>
                <a:spcPct val="100000"/>
              </a:lnSpc>
              <a:spcBef>
                <a:spcPts val="0"/>
              </a:spcBef>
              <a:spcAft>
                <a:spcPts val="0"/>
              </a:spcAft>
              <a:buClr>
                <a:srgbClr val="000000"/>
              </a:buClr>
              <a:buSzPts val="2000"/>
              <a:buFont typeface="Arial"/>
              <a:buNone/>
            </a:pPr>
            <a:r>
              <a:rPr lang="en-GB" sz="1700">
                <a:solidFill>
                  <a:schemeClr val="dk2"/>
                </a:solidFill>
              </a:rPr>
              <a:t>TA - Ms Sprowell</a:t>
            </a:r>
            <a:endParaRPr sz="1700">
              <a:solidFill>
                <a:schemeClr val="dk2"/>
              </a:solidFill>
            </a:endParaRPr>
          </a:p>
          <a:p>
            <a:pPr indent="0" lvl="0" marL="0" marR="0" rtl="0" algn="l">
              <a:lnSpc>
                <a:spcPct val="100000"/>
              </a:lnSpc>
              <a:spcBef>
                <a:spcPts val="0"/>
              </a:spcBef>
              <a:spcAft>
                <a:spcPts val="0"/>
              </a:spcAft>
              <a:buClr>
                <a:srgbClr val="000000"/>
              </a:buClr>
              <a:buSzPts val="2000"/>
              <a:buFont typeface="Arial"/>
              <a:buNone/>
            </a:pPr>
            <a:r>
              <a:t/>
            </a:r>
            <a:endParaRPr sz="1700">
              <a:solidFill>
                <a:schemeClr val="dk2"/>
              </a:solidFill>
            </a:endParaRPr>
          </a:p>
          <a:p>
            <a:pPr indent="0" lvl="0" marL="0" marR="0" rtl="0" algn="l">
              <a:lnSpc>
                <a:spcPct val="100000"/>
              </a:lnSpc>
              <a:spcBef>
                <a:spcPts val="0"/>
              </a:spcBef>
              <a:spcAft>
                <a:spcPts val="0"/>
              </a:spcAft>
              <a:buClr>
                <a:srgbClr val="000000"/>
              </a:buClr>
              <a:buSzPts val="2000"/>
              <a:buFont typeface="Arial"/>
              <a:buNone/>
            </a:pPr>
            <a:r>
              <a:rPr b="1" lang="en-GB" sz="1700">
                <a:solidFill>
                  <a:schemeClr val="dk2"/>
                </a:solidFill>
              </a:rPr>
              <a:t>Tigers </a:t>
            </a:r>
            <a:endParaRPr b="1" sz="1700">
              <a:solidFill>
                <a:schemeClr val="dk2"/>
              </a:solidFill>
            </a:endParaRPr>
          </a:p>
          <a:p>
            <a:pPr indent="0" lvl="0" marL="0" marR="0" rtl="0" algn="l">
              <a:lnSpc>
                <a:spcPct val="100000"/>
              </a:lnSpc>
              <a:spcBef>
                <a:spcPts val="0"/>
              </a:spcBef>
              <a:spcAft>
                <a:spcPts val="0"/>
              </a:spcAft>
              <a:buClr>
                <a:srgbClr val="000000"/>
              </a:buClr>
              <a:buSzPts val="2000"/>
              <a:buFont typeface="Arial"/>
              <a:buNone/>
            </a:pPr>
            <a:r>
              <a:rPr lang="en-GB" sz="1700">
                <a:solidFill>
                  <a:schemeClr val="dk2"/>
                </a:solidFill>
              </a:rPr>
              <a:t>Teachers - Mrs Jeeves (Monday and Thursday) </a:t>
            </a:r>
            <a:endParaRPr sz="1700">
              <a:solidFill>
                <a:schemeClr val="dk2"/>
              </a:solidFill>
            </a:endParaRPr>
          </a:p>
          <a:p>
            <a:pPr indent="0" lvl="0" marL="0" marR="0" rtl="0" algn="l">
              <a:lnSpc>
                <a:spcPct val="100000"/>
              </a:lnSpc>
              <a:spcBef>
                <a:spcPts val="0"/>
              </a:spcBef>
              <a:spcAft>
                <a:spcPts val="0"/>
              </a:spcAft>
              <a:buClr>
                <a:srgbClr val="000000"/>
              </a:buClr>
              <a:buSzPts val="2000"/>
              <a:buFont typeface="Arial"/>
              <a:buNone/>
            </a:pPr>
            <a:r>
              <a:rPr lang="en-GB" sz="1700">
                <a:solidFill>
                  <a:schemeClr val="dk2"/>
                </a:solidFill>
              </a:rPr>
              <a:t>                  Miss Watts (Tuesday, Wednesday and Friday)</a:t>
            </a:r>
            <a:endParaRPr sz="1700">
              <a:solidFill>
                <a:schemeClr val="dk2"/>
              </a:solidFill>
            </a:endParaRPr>
          </a:p>
          <a:p>
            <a:pPr indent="0" lvl="0" marL="0" marR="0" rtl="0" algn="l">
              <a:lnSpc>
                <a:spcPct val="100000"/>
              </a:lnSpc>
              <a:spcBef>
                <a:spcPts val="0"/>
              </a:spcBef>
              <a:spcAft>
                <a:spcPts val="0"/>
              </a:spcAft>
              <a:buClr>
                <a:srgbClr val="000000"/>
              </a:buClr>
              <a:buSzPts val="2000"/>
              <a:buFont typeface="Arial"/>
              <a:buNone/>
            </a:pPr>
            <a:r>
              <a:rPr lang="en-GB" sz="1700">
                <a:solidFill>
                  <a:schemeClr val="dk2"/>
                </a:solidFill>
              </a:rPr>
              <a:t>TA - Mrs Kent</a:t>
            </a:r>
            <a:endParaRPr sz="1700">
              <a:solidFill>
                <a:schemeClr val="dk2"/>
              </a:solidFill>
            </a:endParaRPr>
          </a:p>
          <a:p>
            <a:pPr indent="0" lvl="0" marL="0" marR="0" rtl="0" algn="l">
              <a:lnSpc>
                <a:spcPct val="100000"/>
              </a:lnSpc>
              <a:spcBef>
                <a:spcPts val="0"/>
              </a:spcBef>
              <a:spcAft>
                <a:spcPts val="0"/>
              </a:spcAft>
              <a:buClr>
                <a:srgbClr val="000000"/>
              </a:buClr>
              <a:buSzPts val="2000"/>
              <a:buFont typeface="Arial"/>
              <a:buNone/>
            </a:pPr>
            <a:r>
              <a:t/>
            </a:r>
            <a:endParaRPr sz="1700">
              <a:solidFill>
                <a:schemeClr val="dk2"/>
              </a:solidFill>
            </a:endParaRPr>
          </a:p>
          <a:p>
            <a:pPr indent="0" lvl="0" marL="0" marR="0" rtl="0" algn="l">
              <a:lnSpc>
                <a:spcPct val="100000"/>
              </a:lnSpc>
              <a:spcBef>
                <a:spcPts val="0"/>
              </a:spcBef>
              <a:spcAft>
                <a:spcPts val="0"/>
              </a:spcAft>
              <a:buClr>
                <a:srgbClr val="000000"/>
              </a:buClr>
              <a:buSzPts val="2000"/>
              <a:buFont typeface="Arial"/>
              <a:buNone/>
            </a:pPr>
            <a:r>
              <a:rPr b="1" lang="en-GB" sz="1700">
                <a:solidFill>
                  <a:schemeClr val="dk2"/>
                </a:solidFill>
              </a:rPr>
              <a:t>Wolves</a:t>
            </a:r>
            <a:endParaRPr b="1" sz="1700">
              <a:solidFill>
                <a:schemeClr val="dk2"/>
              </a:solidFill>
            </a:endParaRPr>
          </a:p>
          <a:p>
            <a:pPr indent="0" lvl="0" marL="0" marR="0" rtl="0" algn="l">
              <a:lnSpc>
                <a:spcPct val="100000"/>
              </a:lnSpc>
              <a:spcBef>
                <a:spcPts val="0"/>
              </a:spcBef>
              <a:spcAft>
                <a:spcPts val="0"/>
              </a:spcAft>
              <a:buClr>
                <a:srgbClr val="000000"/>
              </a:buClr>
              <a:buSzPts val="2000"/>
              <a:buFont typeface="Arial"/>
              <a:buNone/>
            </a:pPr>
            <a:r>
              <a:rPr lang="en-GB" sz="1700">
                <a:solidFill>
                  <a:schemeClr val="dk2"/>
                </a:solidFill>
              </a:rPr>
              <a:t>Teacher - Miss Holland</a:t>
            </a:r>
            <a:endParaRPr sz="1700">
              <a:solidFill>
                <a:schemeClr val="dk2"/>
              </a:solidFill>
            </a:endParaRPr>
          </a:p>
          <a:p>
            <a:pPr indent="0" lvl="0" marL="0" marR="0" rtl="0" algn="l">
              <a:lnSpc>
                <a:spcPct val="100000"/>
              </a:lnSpc>
              <a:spcBef>
                <a:spcPts val="0"/>
              </a:spcBef>
              <a:spcAft>
                <a:spcPts val="0"/>
              </a:spcAft>
              <a:buClr>
                <a:srgbClr val="000000"/>
              </a:buClr>
              <a:buSzPts val="2000"/>
              <a:buFont typeface="Arial"/>
              <a:buNone/>
            </a:pPr>
            <a:r>
              <a:rPr lang="en-GB" sz="1700">
                <a:solidFill>
                  <a:schemeClr val="dk2"/>
                </a:solidFill>
              </a:rPr>
              <a:t>TA - Mrs Fleming</a:t>
            </a:r>
            <a:endParaRPr sz="1700">
              <a:solidFill>
                <a:schemeClr val="dk2"/>
              </a:solidFill>
            </a:endParaRPr>
          </a:p>
          <a:p>
            <a:pPr indent="0" lvl="0" marL="0" marR="0" rtl="0" algn="l">
              <a:lnSpc>
                <a:spcPct val="100000"/>
              </a:lnSpc>
              <a:spcBef>
                <a:spcPts val="0"/>
              </a:spcBef>
              <a:spcAft>
                <a:spcPts val="0"/>
              </a:spcAft>
              <a:buClr>
                <a:srgbClr val="000000"/>
              </a:buClr>
              <a:buSzPts val="2000"/>
              <a:buFont typeface="Arial"/>
              <a:buNone/>
            </a:pPr>
            <a:r>
              <a:t/>
            </a:r>
            <a:endParaRPr sz="1700">
              <a:solidFill>
                <a:schemeClr val="dk2"/>
              </a:solidFill>
            </a:endParaRPr>
          </a:p>
          <a:p>
            <a:pPr indent="0" lvl="0" marL="0" marR="0" rtl="0" algn="l">
              <a:lnSpc>
                <a:spcPct val="100000"/>
              </a:lnSpc>
              <a:spcBef>
                <a:spcPts val="0"/>
              </a:spcBef>
              <a:spcAft>
                <a:spcPts val="0"/>
              </a:spcAft>
              <a:buClr>
                <a:srgbClr val="000000"/>
              </a:buClr>
              <a:buSzPts val="2000"/>
              <a:buFont typeface="Arial"/>
              <a:buNone/>
            </a:pPr>
            <a:r>
              <a:rPr lang="en-GB" sz="1700">
                <a:solidFill>
                  <a:schemeClr val="dk2"/>
                </a:solidFill>
              </a:rPr>
              <a:t>Although TAs are based in these rooms, they do have a number of responsibilities across the school. This means they are not solely working alongside one class.</a:t>
            </a:r>
            <a:endParaRPr sz="1700">
              <a:solidFill>
                <a:schemeClr val="dk2"/>
              </a:solidFill>
            </a:endParaRPr>
          </a:p>
          <a:p>
            <a:pPr indent="0" lvl="3" marL="533400" marR="0" rtl="0" algn="l">
              <a:lnSpc>
                <a:spcPct val="100000"/>
              </a:lnSpc>
              <a:spcBef>
                <a:spcPts val="0"/>
              </a:spcBef>
              <a:spcAft>
                <a:spcPts val="0"/>
              </a:spcAft>
              <a:buClr>
                <a:srgbClr val="000000"/>
              </a:buClr>
              <a:buSzPts val="2000"/>
              <a:buFont typeface="Arial"/>
              <a:buNone/>
            </a:pPr>
            <a:r>
              <a:rPr b="0" i="0" lang="en-GB" sz="2000" u="none" cap="none" strike="noStrike">
                <a:solidFill>
                  <a:schemeClr val="dk2"/>
                </a:solidFill>
                <a:latin typeface="Arial"/>
                <a:ea typeface="Arial"/>
                <a:cs typeface="Arial"/>
                <a:sym typeface="Arial"/>
              </a:rPr>
              <a:t>		</a:t>
            </a:r>
            <a:endParaRPr b="0" i="0" sz="2000" u="none" cap="none" strike="noStrike">
              <a:solidFill>
                <a:schemeClr val="dk2"/>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g149f705d30b_0_45"/>
          <p:cNvSpPr txBox="1"/>
          <p:nvPr>
            <p:ph type="title"/>
          </p:nvPr>
        </p:nvSpPr>
        <p:spPr>
          <a:xfrm>
            <a:off x="276175" y="339675"/>
            <a:ext cx="85206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GB"/>
              <a:t>Our School Day</a:t>
            </a:r>
            <a:endParaRPr/>
          </a:p>
        </p:txBody>
      </p:sp>
      <p:pic>
        <p:nvPicPr>
          <p:cNvPr id="100" name="Google Shape;100;g149f705d30b_0_45"/>
          <p:cNvPicPr preferRelativeResize="0"/>
          <p:nvPr/>
        </p:nvPicPr>
        <p:blipFill rotWithShape="1">
          <a:blip r:embed="rId3">
            <a:alphaModFix/>
          </a:blip>
          <a:srcRect b="0" l="0" r="0" t="0"/>
          <a:stretch/>
        </p:blipFill>
        <p:spPr>
          <a:xfrm>
            <a:off x="1951750" y="1156300"/>
            <a:ext cx="4812976" cy="2430175"/>
          </a:xfrm>
          <a:prstGeom prst="rect">
            <a:avLst/>
          </a:prstGeom>
          <a:noFill/>
          <a:ln>
            <a:noFill/>
          </a:ln>
        </p:spPr>
      </p:pic>
      <p:sp>
        <p:nvSpPr>
          <p:cNvPr id="101" name="Google Shape;101;g149f705d30b_0_45"/>
          <p:cNvSpPr txBox="1"/>
          <p:nvPr/>
        </p:nvSpPr>
        <p:spPr>
          <a:xfrm>
            <a:off x="561750" y="3974600"/>
            <a:ext cx="80439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Pupils arriving after 8.55am are late and will be marked accordingly in the register. Please ensure your child comes to school on time. Pupils who are late should report to the school office. If you bring your child to school by car, we would ask you to note and respect the parking restrictions around the school site.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g1391e4c6b63_0_0"/>
          <p:cNvPicPr preferRelativeResize="0"/>
          <p:nvPr/>
        </p:nvPicPr>
        <p:blipFill>
          <a:blip r:embed="rId3">
            <a:alphaModFix/>
          </a:blip>
          <a:stretch>
            <a:fillRect/>
          </a:stretch>
        </p:blipFill>
        <p:spPr>
          <a:xfrm>
            <a:off x="1913048" y="2811675"/>
            <a:ext cx="4664064" cy="1828800"/>
          </a:xfrm>
          <a:prstGeom prst="rect">
            <a:avLst/>
          </a:prstGeom>
          <a:noFill/>
          <a:ln>
            <a:noFill/>
          </a:ln>
        </p:spPr>
      </p:pic>
      <p:sp>
        <p:nvSpPr>
          <p:cNvPr id="107" name="Google Shape;107;g1391e4c6b63_0_0"/>
          <p:cNvSpPr txBox="1"/>
          <p:nvPr/>
        </p:nvSpPr>
        <p:spPr>
          <a:xfrm>
            <a:off x="1800035" y="146050"/>
            <a:ext cx="4962600" cy="3000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GB" sz="1200">
                <a:latin typeface="Calibri"/>
                <a:ea typeface="Calibri"/>
                <a:cs typeface="Calibri"/>
                <a:sym typeface="Calibri"/>
              </a:rPr>
              <a:t>Fruit Snacks</a:t>
            </a:r>
            <a:endParaRPr b="1" sz="1200">
              <a:latin typeface="Calibri"/>
              <a:ea typeface="Calibri"/>
              <a:cs typeface="Calibri"/>
              <a:sym typeface="Calibri"/>
            </a:endParaRPr>
          </a:p>
          <a:p>
            <a:pPr indent="0" lvl="0" marL="0" rtl="0" algn="ctr">
              <a:lnSpc>
                <a:spcPct val="115000"/>
              </a:lnSpc>
              <a:spcBef>
                <a:spcPts val="0"/>
              </a:spcBef>
              <a:spcAft>
                <a:spcPts val="0"/>
              </a:spcAft>
              <a:buNone/>
            </a:pPr>
            <a:r>
              <a:t/>
            </a:r>
            <a:endParaRPr sz="1200">
              <a:latin typeface="Calibri"/>
              <a:ea typeface="Calibri"/>
              <a:cs typeface="Calibri"/>
              <a:sym typeface="Calibri"/>
            </a:endParaRPr>
          </a:p>
          <a:p>
            <a:pPr indent="0" lvl="0" marL="0" rtl="0" algn="ctr">
              <a:lnSpc>
                <a:spcPct val="115000"/>
              </a:lnSpc>
              <a:spcBef>
                <a:spcPts val="0"/>
              </a:spcBef>
              <a:spcAft>
                <a:spcPts val="0"/>
              </a:spcAft>
              <a:buNone/>
            </a:pPr>
            <a:r>
              <a:rPr lang="en-GB" sz="1200">
                <a:latin typeface="Calibri"/>
                <a:ea typeface="Calibri"/>
                <a:cs typeface="Calibri"/>
                <a:sym typeface="Calibri"/>
              </a:rPr>
              <a:t>Please encourage your child to bring  piece of fruit for their morning snack if in KS2 (from Monday 12</a:t>
            </a:r>
            <a:r>
              <a:rPr baseline="30000" lang="en-GB" sz="1200">
                <a:latin typeface="Calibri"/>
                <a:ea typeface="Calibri"/>
                <a:cs typeface="Calibri"/>
                <a:sym typeface="Calibri"/>
              </a:rPr>
              <a:t>th</a:t>
            </a:r>
            <a:r>
              <a:rPr lang="en-GB" sz="1200">
                <a:latin typeface="Calibri"/>
                <a:ea typeface="Calibri"/>
                <a:cs typeface="Calibri"/>
                <a:sym typeface="Calibri"/>
              </a:rPr>
              <a:t> September it will be fruit only - not fruit winders or cereal bars). In KS1 fruit is provided by the government. Fruit is a great energy booster, and packed with vitamins to boost immunity, so makes a great mid morning snack! </a:t>
            </a:r>
            <a:endParaRPr sz="12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Melissa Stow</dc:creator>
</cp:coreProperties>
</file>