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9" r:id="rId5"/>
    <p:sldId id="257" r:id="rId6"/>
    <p:sldId id="258" r:id="rId7"/>
    <p:sldId id="273" r:id="rId8"/>
    <p:sldId id="269" r:id="rId9"/>
    <p:sldId id="262" r:id="rId10"/>
    <p:sldId id="272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72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6" y="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0F08-3632-43C8-9F48-3F94C7D54604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89BF4-36B8-4384-8C30-449C81870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2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0F08-3632-43C8-9F48-3F94C7D54604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89BF4-36B8-4384-8C30-449C81870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128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0F08-3632-43C8-9F48-3F94C7D54604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89BF4-36B8-4384-8C30-449C81870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973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0F08-3632-43C8-9F48-3F94C7D54604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89BF4-36B8-4384-8C30-449C81870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763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0F08-3632-43C8-9F48-3F94C7D54604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89BF4-36B8-4384-8C30-449C81870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811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0F08-3632-43C8-9F48-3F94C7D54604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89BF4-36B8-4384-8C30-449C81870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95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0F08-3632-43C8-9F48-3F94C7D54604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89BF4-36B8-4384-8C30-449C81870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36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0F08-3632-43C8-9F48-3F94C7D54604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89BF4-36B8-4384-8C30-449C81870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96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0F08-3632-43C8-9F48-3F94C7D54604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89BF4-36B8-4384-8C30-449C81870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810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0F08-3632-43C8-9F48-3F94C7D54604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89BF4-36B8-4384-8C30-449C81870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132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0F08-3632-43C8-9F48-3F94C7D54604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89BF4-36B8-4384-8C30-449C81870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97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B0F08-3632-43C8-9F48-3F94C7D54604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89BF4-36B8-4384-8C30-449C81870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46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fif"/><Relationship Id="rId3" Type="http://schemas.openxmlformats.org/officeDocument/2006/relationships/image" Target="../media/image6.jfif"/><Relationship Id="rId7" Type="http://schemas.openxmlformats.org/officeDocument/2006/relationships/image" Target="../media/image10.jfif"/><Relationship Id="rId12" Type="http://schemas.openxmlformats.org/officeDocument/2006/relationships/image" Target="../media/image15.jpe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fif"/><Relationship Id="rId11" Type="http://schemas.openxmlformats.org/officeDocument/2006/relationships/image" Target="../media/image14.jpeg"/><Relationship Id="rId5" Type="http://schemas.openxmlformats.org/officeDocument/2006/relationships/image" Target="../media/image8.jfif"/><Relationship Id="rId10" Type="http://schemas.openxmlformats.org/officeDocument/2006/relationships/image" Target="../media/image13.jfif"/><Relationship Id="rId4" Type="http://schemas.openxmlformats.org/officeDocument/2006/relationships/image" Target="../media/image7.jfif"/><Relationship Id="rId9" Type="http://schemas.openxmlformats.org/officeDocument/2006/relationships/image" Target="../media/image12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6734" y="601249"/>
            <a:ext cx="9144000" cy="1092440"/>
          </a:xfrm>
        </p:spPr>
        <p:txBody>
          <a:bodyPr/>
          <a:lstStyle/>
          <a:p>
            <a:r>
              <a:rPr lang="en-US" dirty="0" smtClean="0"/>
              <a:t>Friendship Ambassadors</a:t>
            </a:r>
            <a:endParaRPr lang="en-GB" dirty="0"/>
          </a:p>
        </p:txBody>
      </p:sp>
      <p:pic>
        <p:nvPicPr>
          <p:cNvPr id="1028" name="Picture 4" descr="Etruscan Primary School - Friendship and Playground Budd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34" y="2114919"/>
            <a:ext cx="4038600" cy="3400426"/>
          </a:xfrm>
          <a:prstGeom prst="rect">
            <a:avLst/>
          </a:prstGeom>
          <a:noFill/>
          <a:effectLst>
            <a:outerShdw blurRad="1270000" dist="50800" dir="5400000" algn="ctr" rotWithShape="0">
              <a:schemeClr val="accent1">
                <a:alpha val="0"/>
              </a:schemeClr>
            </a:outerShdw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09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7165" y="1445398"/>
            <a:ext cx="9872869" cy="5842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400"/>
              </a:spcAft>
            </a:pPr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2800" b="1" dirty="0">
                <a:solidFill>
                  <a:srgbClr val="222222"/>
                </a:solidFill>
                <a:latin typeface="Comic Sans MS" panose="030F0702030302020204" pitchFamily="66" charset="0"/>
              </a:rPr>
              <a:t>Dear God</a:t>
            </a:r>
            <a:r>
              <a:rPr lang="en-US" sz="2800" b="1" dirty="0" smtClean="0">
                <a:solidFill>
                  <a:srgbClr val="222222"/>
                </a:solidFill>
                <a:latin typeface="Comic Sans MS" panose="030F0702030302020204" pitchFamily="66" charset="0"/>
              </a:rPr>
              <a:t>,</a:t>
            </a:r>
            <a:r>
              <a:rPr lang="en-US" sz="2800" b="1" dirty="0">
                <a:solidFill>
                  <a:srgbClr val="222222"/>
                </a:solidFill>
                <a:latin typeface="Comic Sans MS" panose="030F0702030302020204" pitchFamily="66" charset="0"/>
              </a:rPr>
              <a:t/>
            </a:r>
            <a:br>
              <a:rPr lang="en-US" sz="2800" b="1" dirty="0">
                <a:solidFill>
                  <a:srgbClr val="222222"/>
                </a:solidFill>
                <a:latin typeface="Comic Sans MS" panose="030F0702030302020204" pitchFamily="66" charset="0"/>
              </a:rPr>
            </a:br>
            <a:r>
              <a:rPr lang="en-US" sz="2800" b="1" dirty="0">
                <a:solidFill>
                  <a:srgbClr val="222222"/>
                </a:solidFill>
                <a:latin typeface="Comic Sans MS" panose="030F0702030302020204" pitchFamily="66" charset="0"/>
              </a:rPr>
              <a:t>Thank you for </a:t>
            </a:r>
            <a:r>
              <a:rPr lang="en-US" sz="2800" b="1" dirty="0" smtClean="0">
                <a:solidFill>
                  <a:srgbClr val="222222"/>
                </a:solidFill>
                <a:latin typeface="Comic Sans MS" panose="030F0702030302020204" pitchFamily="66" charset="0"/>
              </a:rPr>
              <a:t>our new Friendship Ambassadors who will help to make sure our playground is a happy and safe place</a:t>
            </a:r>
            <a:r>
              <a:rPr lang="en-US" sz="2800" b="1" dirty="0" smtClean="0">
                <a:solidFill>
                  <a:srgbClr val="222222"/>
                </a:solidFill>
                <a:latin typeface="Comic Sans MS" panose="030F0702030302020204" pitchFamily="66" charset="0"/>
              </a:rPr>
              <a:t>.</a:t>
            </a:r>
            <a:r>
              <a:rPr lang="en-US" sz="2800" b="1" dirty="0">
                <a:solidFill>
                  <a:srgbClr val="222222"/>
                </a:solidFill>
                <a:latin typeface="Comic Sans MS" panose="030F0702030302020204" pitchFamily="66" charset="0"/>
              </a:rPr>
              <a:t/>
            </a:r>
            <a:br>
              <a:rPr lang="en-US" sz="2800" b="1" dirty="0">
                <a:solidFill>
                  <a:srgbClr val="222222"/>
                </a:solidFill>
                <a:latin typeface="Comic Sans MS" panose="030F0702030302020204" pitchFamily="66" charset="0"/>
              </a:rPr>
            </a:br>
            <a:r>
              <a:rPr lang="en-US" sz="2800" b="1" dirty="0">
                <a:solidFill>
                  <a:srgbClr val="222222"/>
                </a:solidFill>
                <a:latin typeface="Comic Sans MS" panose="030F0702030302020204" pitchFamily="66" charset="0"/>
              </a:rPr>
              <a:t>Thank you, God, for the kindness and love that you show us.</a:t>
            </a:r>
            <a:br>
              <a:rPr lang="en-US" sz="2800" b="1" dirty="0">
                <a:solidFill>
                  <a:srgbClr val="222222"/>
                </a:solidFill>
                <a:latin typeface="Comic Sans MS" panose="030F0702030302020204" pitchFamily="66" charset="0"/>
              </a:rPr>
            </a:br>
            <a:r>
              <a:rPr lang="en-US" sz="2800" b="1" dirty="0">
                <a:solidFill>
                  <a:srgbClr val="222222"/>
                </a:solidFill>
                <a:latin typeface="Comic Sans MS" panose="030F0702030302020204" pitchFamily="66" charset="0"/>
              </a:rPr>
              <a:t>Please help us to forgive our friends for any fallings-out.</a:t>
            </a:r>
            <a:br>
              <a:rPr lang="en-US" sz="2800" b="1" dirty="0">
                <a:solidFill>
                  <a:srgbClr val="222222"/>
                </a:solidFill>
                <a:latin typeface="Comic Sans MS" panose="030F0702030302020204" pitchFamily="66" charset="0"/>
              </a:rPr>
            </a:br>
            <a:r>
              <a:rPr lang="en-US" sz="2800" b="1" dirty="0">
                <a:solidFill>
                  <a:srgbClr val="222222"/>
                </a:solidFill>
                <a:latin typeface="Comic Sans MS" panose="030F0702030302020204" pitchFamily="66" charset="0"/>
              </a:rPr>
              <a:t>Please help </a:t>
            </a:r>
            <a:r>
              <a:rPr lang="en-US" sz="2800" b="1" dirty="0" smtClean="0">
                <a:solidFill>
                  <a:srgbClr val="222222"/>
                </a:solidFill>
                <a:latin typeface="Comic Sans MS" panose="030F0702030302020204" pitchFamily="66" charset="0"/>
              </a:rPr>
              <a:t>us to </a:t>
            </a:r>
            <a:r>
              <a:rPr lang="en-US" sz="2800" b="1" dirty="0">
                <a:solidFill>
                  <a:srgbClr val="222222"/>
                </a:solidFill>
                <a:latin typeface="Comic Sans MS" panose="030F0702030302020204" pitchFamily="66" charset="0"/>
              </a:rPr>
              <a:t>give people a second chance.</a:t>
            </a:r>
            <a:br>
              <a:rPr lang="en-US" sz="2800" b="1" dirty="0">
                <a:solidFill>
                  <a:srgbClr val="222222"/>
                </a:solidFill>
                <a:latin typeface="Comic Sans MS" panose="030F0702030302020204" pitchFamily="66" charset="0"/>
              </a:rPr>
            </a:br>
            <a:r>
              <a:rPr lang="en-US" sz="2800" b="1" dirty="0">
                <a:solidFill>
                  <a:srgbClr val="222222"/>
                </a:solidFill>
                <a:latin typeface="Comic Sans MS" panose="030F0702030302020204" pitchFamily="66" charset="0"/>
              </a:rPr>
              <a:t>Please help us to say sorry and start again.</a:t>
            </a:r>
            <a:br>
              <a:rPr lang="en-US" sz="2800" b="1" dirty="0">
                <a:solidFill>
                  <a:srgbClr val="222222"/>
                </a:solidFill>
                <a:latin typeface="Comic Sans MS" panose="030F0702030302020204" pitchFamily="66" charset="0"/>
              </a:rPr>
            </a:br>
            <a:r>
              <a:rPr lang="en-US" sz="2800" b="1" dirty="0">
                <a:solidFill>
                  <a:srgbClr val="222222"/>
                </a:solidFill>
                <a:latin typeface="Comic Sans MS" panose="030F0702030302020204" pitchFamily="66" charset="0"/>
              </a:rPr>
              <a:t>Amen</a:t>
            </a:r>
            <a:endParaRPr lang="en-US" sz="2800" b="0" dirty="0" smtClean="0">
              <a:effectLst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12646" y="275847"/>
            <a:ext cx="1005535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000" b="1" dirty="0">
                <a:solidFill>
                  <a:srgbClr val="000000"/>
                </a:solidFill>
                <a:latin typeface="Arial" panose="020B0604020202020204" pitchFamily="34" charset="0"/>
              </a:rPr>
              <a:t>Let’s pray</a:t>
            </a:r>
            <a:endParaRPr lang="en-GB" sz="7000" dirty="0"/>
          </a:p>
        </p:txBody>
      </p:sp>
    </p:spTree>
    <p:extLst>
      <p:ext uri="{BB962C8B-B14F-4D97-AF65-F5344CB8AC3E}">
        <p14:creationId xmlns:p14="http://schemas.microsoft.com/office/powerpoint/2010/main" val="161568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171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Call: May God grant to the world justice, hope and forgiveness</a:t>
            </a:r>
            <a:endParaRPr lang="en-US" sz="4800" b="0" dirty="0" smtClean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 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All: And make our school a</a:t>
            </a:r>
            <a:endParaRPr lang="en-US" sz="4800" b="0" dirty="0" smtClean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place of love and kindness</a:t>
            </a:r>
            <a:endParaRPr lang="en-GB" sz="4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s://lh7-rt.googleusercontent.com/slidesz/AGV_vUe4vwEb0z_A2V2LwKuDYW9wMh3R4KuSrjQk9IuuZlTwpmChuQjXh5S9bTD-eq3txFS8DuB5sfSeaxx3XalVoWyd0G-RbOdCom5OULAWkEfnsVVtqCNYKyLDmJBiuVp84VzYu8y5R1QAhFHayoaw3wqNxztawHwelitKDhavWSMYxjDGVL3ypug=s2048?key=c2kW2okMuuEqHwU7uJkIy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318634"/>
            <a:ext cx="451485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79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8171"/>
            <a:ext cx="8610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Here is the </a:t>
            </a:r>
            <a:r>
              <a:rPr lang="en-US" dirty="0" smtClean="0"/>
              <a:t>Quiet Zone</a:t>
            </a:r>
            <a:r>
              <a:rPr lang="en-US" dirty="0" smtClean="0"/>
              <a:t>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You </a:t>
            </a:r>
            <a:r>
              <a:rPr lang="en-US" dirty="0" smtClean="0"/>
              <a:t>can come here if you just want some space and to have some time out of the busy playground…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514" y="5427832"/>
            <a:ext cx="10515600" cy="1554859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Mrs</a:t>
            </a:r>
            <a:r>
              <a:rPr lang="en-US" dirty="0" smtClean="0"/>
              <a:t> </a:t>
            </a:r>
            <a:r>
              <a:rPr lang="en-US" dirty="0" err="1" smtClean="0"/>
              <a:t>Braybrooke</a:t>
            </a:r>
            <a:r>
              <a:rPr lang="en-US" dirty="0" smtClean="0"/>
              <a:t> will still be here. Children should come to the quiet zone if they want to chat or do quiet activities like </a:t>
            </a:r>
            <a:r>
              <a:rPr lang="en-US" dirty="0" err="1" smtClean="0"/>
              <a:t>colour</a:t>
            </a:r>
            <a:r>
              <a:rPr lang="en-US" dirty="0" smtClean="0"/>
              <a:t> or read.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025" y="204447"/>
            <a:ext cx="2570922" cy="25709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5216" t="12364" r="6997"/>
          <a:stretch/>
        </p:blipFill>
        <p:spPr>
          <a:xfrm>
            <a:off x="295764" y="3561237"/>
            <a:ext cx="1630018" cy="16277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968" y="2487632"/>
            <a:ext cx="4599432" cy="258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9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Friendship Ambassadors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680" y="5157548"/>
            <a:ext cx="10515600" cy="1468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Congratulations Jack, Millie, Ollie, Sofia, Viola, Lottie, Lila-Rose, Chloe, </a:t>
            </a:r>
            <a:r>
              <a:rPr lang="en-US" dirty="0" err="1" smtClean="0"/>
              <a:t>Elodie</a:t>
            </a:r>
            <a:r>
              <a:rPr lang="en-US" dirty="0" smtClean="0"/>
              <a:t>, Isla and Jesse – your applications for the role were fantastic and we think you will be fantastic role models! We know you will be amazing!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63826" y="1464229"/>
            <a:ext cx="2266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0" dirty="0" smtClean="0">
              <a:effectLst/>
            </a:endParaRPr>
          </a:p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915" y="3316686"/>
            <a:ext cx="1219200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547" y="3296563"/>
            <a:ext cx="1219200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179" y="3293250"/>
            <a:ext cx="1219200" cy="121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811" y="3316686"/>
            <a:ext cx="1219200" cy="121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717" y="3305091"/>
            <a:ext cx="1219200" cy="1219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547" y="1937383"/>
            <a:ext cx="1219200" cy="1219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447" y="1937383"/>
            <a:ext cx="1219200" cy="1219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347" y="1937383"/>
            <a:ext cx="1219200" cy="1219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518" y="1950573"/>
            <a:ext cx="1219200" cy="1219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5" r="30754" b="13375"/>
          <a:stretch/>
        </p:blipFill>
        <p:spPr>
          <a:xfrm>
            <a:off x="2582427" y="1937383"/>
            <a:ext cx="1107440" cy="12188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5" r="23208" b="-9871"/>
          <a:stretch/>
        </p:blipFill>
        <p:spPr>
          <a:xfrm>
            <a:off x="2030519" y="3235678"/>
            <a:ext cx="1258229" cy="143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2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 is Miss Camper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21772"/>
            <a:ext cx="4197626" cy="15047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Miss Camper will be in the friendship zone to support the Friendship buddies to support you.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443" y="924338"/>
            <a:ext cx="3286539" cy="3286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5937" y="4388332"/>
            <a:ext cx="25241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2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8" t="33810" r="18570"/>
          <a:stretch/>
        </p:blipFill>
        <p:spPr>
          <a:xfrm>
            <a:off x="3108960" y="1066800"/>
            <a:ext cx="3545840" cy="2546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106363"/>
            <a:ext cx="10515600" cy="1325563"/>
          </a:xfrm>
        </p:spPr>
        <p:txBody>
          <a:bodyPr/>
          <a:lstStyle/>
          <a:p>
            <a:r>
              <a:rPr lang="en-US" dirty="0" smtClean="0"/>
              <a:t>Here are our Buddy Benches…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968" y="4565206"/>
            <a:ext cx="10515600" cy="1406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Just come and sit here if you want some help, one of our buddies </a:t>
            </a:r>
            <a:r>
              <a:rPr lang="en-US" b="1" dirty="0" smtClean="0"/>
              <a:t>will be along to help as soon as they can!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7996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10515600" cy="1325563"/>
          </a:xfrm>
        </p:spPr>
        <p:txBody>
          <a:bodyPr/>
          <a:lstStyle/>
          <a:p>
            <a:r>
              <a:rPr lang="en-US" dirty="0" smtClean="0"/>
              <a:t>Here are our mentoring folders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712" y="5734724"/>
            <a:ext cx="10515600" cy="101460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Friendship </a:t>
            </a:r>
            <a:r>
              <a:rPr lang="en-US" dirty="0" err="1" smtClean="0"/>
              <a:t>buddys</a:t>
            </a:r>
            <a:r>
              <a:rPr lang="en-US" dirty="0" smtClean="0"/>
              <a:t> </a:t>
            </a:r>
            <a:r>
              <a:rPr lang="en-US" dirty="0" smtClean="0"/>
              <a:t>will use these to help </a:t>
            </a:r>
            <a:r>
              <a:rPr lang="en-US" dirty="0" smtClean="0"/>
              <a:t>anyone </a:t>
            </a:r>
            <a:r>
              <a:rPr lang="en-US" dirty="0" smtClean="0"/>
              <a:t>who comes to the friendship zone</a:t>
            </a:r>
            <a:r>
              <a:rPr lang="en-US" dirty="0" smtClean="0"/>
              <a:t>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97" t="10928"/>
          <a:stretch/>
        </p:blipFill>
        <p:spPr>
          <a:xfrm>
            <a:off x="2433590" y="1245702"/>
            <a:ext cx="6665844" cy="433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4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9158" y="128594"/>
            <a:ext cx="8601751" cy="46776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1273" y="5527964"/>
            <a:ext cx="94021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Our Friendship ambassadors can help you if you are in the blue or the yellow zone. </a:t>
            </a:r>
            <a:endParaRPr lang="en-US" dirty="0"/>
          </a:p>
          <a:p>
            <a:r>
              <a:rPr lang="en-US" dirty="0" smtClean="0"/>
              <a:t>They will ask an adult to help if they think someone is in the red zone. </a:t>
            </a:r>
          </a:p>
          <a:p>
            <a:r>
              <a:rPr lang="en-US" dirty="0" smtClean="0"/>
              <a:t>An adult will always be close by to help the ambassadors and any child visiting the buddy benches.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59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our Friendship Ambassadors do?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Ensure that all children have someone to play with at lunchtime.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Give children </a:t>
            </a:r>
            <a:r>
              <a:rPr lang="en-US" dirty="0" smtClean="0"/>
              <a:t>someone </a:t>
            </a:r>
            <a:r>
              <a:rPr lang="en-US" dirty="0" smtClean="0"/>
              <a:t>to talk to and support with options of what they can do when they have had friendship issues on the playground.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Provide another safe area of the playground for all children.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76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458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Our Friendship buddies will be looking out for children who are showing our STRIVE values. They can choose children to give house points to.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4863548" y="3252906"/>
            <a:ext cx="1948070" cy="2308324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Friendship Buddy</a:t>
            </a:r>
          </a:p>
          <a:p>
            <a:pPr algn="ctr"/>
            <a:r>
              <a:rPr lang="en-GB" dirty="0" smtClean="0"/>
              <a:t> </a:t>
            </a:r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r>
              <a:rPr lang="en-GB" dirty="0" smtClean="0"/>
              <a:t>House Point</a:t>
            </a:r>
            <a:endParaRPr lang="en-GB" dirty="0"/>
          </a:p>
        </p:txBody>
      </p:sp>
      <p:pic>
        <p:nvPicPr>
          <p:cNvPr id="25" name="Picture 24" descr="Etruscan Primary School - Friendship and Playground Buddie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193" y="4025433"/>
            <a:ext cx="906780" cy="763270"/>
          </a:xfrm>
          <a:prstGeom prst="rect">
            <a:avLst/>
          </a:prstGeom>
          <a:noFill/>
          <a:effectLst>
            <a:outerShdw blurRad="1270000" dist="50800" dir="5400000" algn="ctr" rotWithShape="0">
              <a:schemeClr val="accent1">
                <a:alpha val="0"/>
              </a:schemeClr>
            </a:outerShdw>
            <a:reflection stA="0" endPos="65000" dist="50800" dir="5400000" sy="-100000" algn="bl" rotWithShape="0"/>
          </a:effectLst>
          <a:extLst/>
        </p:spPr>
      </p:pic>
      <p:pic>
        <p:nvPicPr>
          <p:cNvPr id="26" name="Picture 2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582" y="5675922"/>
            <a:ext cx="6095131" cy="77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3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4703</TotalTime>
  <Words>431</Words>
  <Application>Microsoft Office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Office Theme</vt:lpstr>
      <vt:lpstr>Friendship Ambassadors</vt:lpstr>
      <vt:lpstr>Here is the Quiet Zone… You can come here if you just want some space and to have some time out of the busy playground…</vt:lpstr>
      <vt:lpstr>Friendship Ambassadors</vt:lpstr>
      <vt:lpstr>Here is Miss Camper</vt:lpstr>
      <vt:lpstr>Here are our Buddy Benches…</vt:lpstr>
      <vt:lpstr>Here are our mentoring folders</vt:lpstr>
      <vt:lpstr>PowerPoint Presentation</vt:lpstr>
      <vt:lpstr>What do our Friendship Ambassadors do? </vt:lpstr>
      <vt:lpstr>STRIVE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Friendship Ambassador</dc:title>
  <dc:creator>Wallace Samantha</dc:creator>
  <cp:lastModifiedBy>Wallace Samantha</cp:lastModifiedBy>
  <cp:revision>19</cp:revision>
  <dcterms:created xsi:type="dcterms:W3CDTF">2024-09-26T21:42:52Z</dcterms:created>
  <dcterms:modified xsi:type="dcterms:W3CDTF">2024-09-30T20:04:54Z</dcterms:modified>
</cp:coreProperties>
</file>