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7" roundtripDataSignature="AMtx7mjIvUgJc17avV/2ZWkpqjrXQvKq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729C10A-56E7-4FB0-940D-F8516D460F65}">
  <a:tblStyle styleId="{7729C10A-56E7-4FB0-940D-F8516D460F6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Handouts?</a:t>
            </a:r>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PE days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39157cd815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39157cd815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Handouts?</a:t>
            </a:r>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PE days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49f705d30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149f705d30b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0d044b415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300d044b415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00d044b415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00d044b415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00d044b415_1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300d044b415_1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00d044b415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00d044b415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49f705d30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149f705d30b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fd9c97d48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fd9c97d48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fd9c97d480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2fd9c97d480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49f705d3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149f705d30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fd9c97d480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fd9c97d480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39157cd815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g139157cd815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rPr>
              <a:t>Upcoming dates for trips</a:t>
            </a:r>
            <a:endParaRPr>
              <a:solidFill>
                <a:schemeClr val="dk1"/>
              </a:solidFill>
            </a:endParaRPr>
          </a:p>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Assessments (SATS/Y4 timetable check)</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How you can support children at home</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49f705d30b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149f705d30b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rPr>
              <a:t>Upcoming dates for trips</a:t>
            </a:r>
            <a:endParaRPr>
              <a:solidFill>
                <a:schemeClr val="dk1"/>
              </a:solidFill>
            </a:endParaRPr>
          </a:p>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Assessments (SATS/Y4 timetable check)</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How you can support children at home</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rPr>
              <a:t>Upcoming dates for trips</a:t>
            </a:r>
            <a:endParaRPr>
              <a:solidFill>
                <a:schemeClr val="dk1"/>
              </a:solidFill>
            </a:endParaRPr>
          </a:p>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Assessments (SATS/Y4 timetable check)</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How you can support children at home</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394eb335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1394eb3350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49f705d30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149f705d30b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49f705d30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49f705d30b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Behaviour expectations</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Uniform (shoes not trainers)</a:t>
            </a:r>
            <a:endParaRPr>
              <a:solidFill>
                <a:schemeClr val="dk1"/>
              </a:solidFill>
            </a:endParaRPr>
          </a:p>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Exemplar work</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39157cd81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139157cd81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Behaviour expectations</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Uniform (shoes not trainers)</a:t>
            </a:r>
            <a:endParaRPr>
              <a:solidFill>
                <a:schemeClr val="dk1"/>
              </a:solidFill>
            </a:endParaRPr>
          </a:p>
          <a:p>
            <a:pPr indent="0" lvl="0" marL="0" rtl="0" algn="l">
              <a:lnSpc>
                <a:spcPct val="115000"/>
              </a:lnSpc>
              <a:spcBef>
                <a:spcPts val="0"/>
              </a:spcBef>
              <a:spcAft>
                <a:spcPts val="0"/>
              </a:spcAft>
              <a:buSzPts val="1100"/>
              <a:buNone/>
            </a:pPr>
            <a:r>
              <a:rPr lang="en-GB" sz="700">
                <a:solidFill>
                  <a:schemeClr val="dk1"/>
                </a:solidFill>
                <a:latin typeface="Times New Roman"/>
                <a:ea typeface="Times New Roman"/>
                <a:cs typeface="Times New Roman"/>
                <a:sym typeface="Times New Roman"/>
              </a:rPr>
              <a:t>  </a:t>
            </a:r>
            <a:r>
              <a:rPr lang="en-GB">
                <a:solidFill>
                  <a:schemeClr val="dk1"/>
                </a:solidFill>
              </a:rPr>
              <a:t>Exemplar work</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49f705d30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149f705d30b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391e4c6b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1391e4c6b6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2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0E0E3"/>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sutton.cambs.sch.uk/web/curriculum_2/58266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www.sutton.cambs.sch.uk/web/pupil_premium_information/51473" TargetMode="External"/><Relationship Id="rId4" Type="http://schemas.openxmlformats.org/officeDocument/2006/relationships/image" Target="../media/image17.png"/><Relationship Id="rId5"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rot="-872886">
            <a:off x="563430" y="2040232"/>
            <a:ext cx="2119811" cy="2119811"/>
          </a:xfrm>
          <a:prstGeom prst="rect">
            <a:avLst/>
          </a:prstGeom>
          <a:noFill/>
          <a:ln>
            <a:noFill/>
          </a:ln>
        </p:spPr>
      </p:pic>
      <p:pic>
        <p:nvPicPr>
          <p:cNvPr id="55" name="Google Shape;55;p1"/>
          <p:cNvPicPr preferRelativeResize="0"/>
          <p:nvPr/>
        </p:nvPicPr>
        <p:blipFill rotWithShape="1">
          <a:blip r:embed="rId4">
            <a:alphaModFix/>
          </a:blip>
          <a:srcRect b="0" l="0" r="0" t="0"/>
          <a:stretch/>
        </p:blipFill>
        <p:spPr>
          <a:xfrm>
            <a:off x="2084938" y="141450"/>
            <a:ext cx="4974131" cy="2584325"/>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3376911" y="2857100"/>
            <a:ext cx="2390186" cy="2112925"/>
          </a:xfrm>
          <a:prstGeom prst="rect">
            <a:avLst/>
          </a:prstGeom>
          <a:noFill/>
          <a:ln>
            <a:noFill/>
          </a:ln>
        </p:spPr>
      </p:pic>
      <p:pic>
        <p:nvPicPr>
          <p:cNvPr id="57" name="Google Shape;57;p1"/>
          <p:cNvPicPr preferRelativeResize="0"/>
          <p:nvPr/>
        </p:nvPicPr>
        <p:blipFill rotWithShape="1">
          <a:blip r:embed="rId6">
            <a:alphaModFix/>
          </a:blip>
          <a:srcRect b="0" l="0" r="0" t="0"/>
          <a:stretch/>
        </p:blipFill>
        <p:spPr>
          <a:xfrm rot="1320066">
            <a:off x="6794075" y="2424095"/>
            <a:ext cx="1695200" cy="153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nvSpPr>
        <p:spPr>
          <a:xfrm>
            <a:off x="162300" y="99150"/>
            <a:ext cx="8819400" cy="415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Our Class Timetable</a:t>
            </a:r>
            <a:endParaRPr b="1"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113" name="Google Shape;113;p3"/>
          <p:cNvSpPr txBox="1"/>
          <p:nvPr/>
        </p:nvSpPr>
        <p:spPr>
          <a:xfrm>
            <a:off x="313525" y="428275"/>
            <a:ext cx="8309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Each class has a slightly different timetable -  Science/ PE/ART/DT/PSHE/ /RE/Computing/Music will usually take place in the afternoons</a:t>
            </a:r>
            <a:endParaRPr b="0" i="0" sz="1400" u="none" cap="none" strike="noStrike">
              <a:solidFill>
                <a:srgbClr val="000000"/>
              </a:solidFill>
              <a:latin typeface="Arial"/>
              <a:ea typeface="Arial"/>
              <a:cs typeface="Arial"/>
              <a:sym typeface="Arial"/>
            </a:endParaRPr>
          </a:p>
        </p:txBody>
      </p:sp>
      <p:pic>
        <p:nvPicPr>
          <p:cNvPr id="114" name="Google Shape;114;p3"/>
          <p:cNvPicPr preferRelativeResize="0"/>
          <p:nvPr/>
        </p:nvPicPr>
        <p:blipFill>
          <a:blip r:embed="rId3">
            <a:alphaModFix/>
          </a:blip>
          <a:stretch>
            <a:fillRect/>
          </a:stretch>
        </p:blipFill>
        <p:spPr>
          <a:xfrm>
            <a:off x="948150" y="1043875"/>
            <a:ext cx="7452200" cy="3794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39157cd815_0_5"/>
          <p:cNvSpPr txBox="1"/>
          <p:nvPr/>
        </p:nvSpPr>
        <p:spPr>
          <a:xfrm>
            <a:off x="188500" y="0"/>
            <a:ext cx="8819400" cy="4444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3300">
                <a:solidFill>
                  <a:schemeClr val="dk1"/>
                </a:solidFill>
              </a:rPr>
              <a:t>The important Bits…</a:t>
            </a:r>
            <a:endParaRPr b="1" i="0" sz="33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PE DAYS</a:t>
            </a:r>
            <a:endParaRPr b="1"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lang="en-GB" sz="1800">
                <a:solidFill>
                  <a:schemeClr val="dk1"/>
                </a:solidFill>
              </a:rPr>
              <a:t>Monday </a:t>
            </a:r>
            <a:r>
              <a:rPr b="0" i="0" lang="en-GB" sz="1800" u="none" cap="none" strike="noStrike">
                <a:solidFill>
                  <a:schemeClr val="dk1"/>
                </a:solidFill>
                <a:latin typeface="Arial"/>
                <a:ea typeface="Arial"/>
                <a:cs typeface="Arial"/>
                <a:sym typeface="Arial"/>
              </a:rPr>
              <a:t>and </a:t>
            </a:r>
            <a:r>
              <a:rPr lang="en-GB" sz="1800">
                <a:solidFill>
                  <a:schemeClr val="dk1"/>
                </a:solidFill>
              </a:rPr>
              <a:t>Tuesday</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dk1"/>
              </a:solidFill>
            </a:endParaRPr>
          </a:p>
          <a:p>
            <a:pPr indent="0" lvl="0" marL="0" rtl="0" algn="ctr">
              <a:spcBef>
                <a:spcPts val="0"/>
              </a:spcBef>
              <a:spcAft>
                <a:spcPts val="0"/>
              </a:spcAft>
              <a:buClr>
                <a:schemeClr val="dk1"/>
              </a:buClr>
              <a:buSzPts val="1800"/>
              <a:buFont typeface="Arial"/>
              <a:buNone/>
            </a:pPr>
            <a:r>
              <a:rPr b="1" lang="en-GB" sz="1800">
                <a:solidFill>
                  <a:schemeClr val="dk1"/>
                </a:solidFill>
              </a:rPr>
              <a:t>Spelling Test</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lang="en-GB" sz="1800">
                <a:solidFill>
                  <a:schemeClr val="dk1"/>
                </a:solidFill>
              </a:rPr>
              <a:t>Friday</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dk1"/>
              </a:solidFill>
            </a:endParaRPr>
          </a:p>
          <a:p>
            <a:pPr indent="0" lvl="0" marL="0" rtl="0" algn="ctr">
              <a:spcBef>
                <a:spcPts val="0"/>
              </a:spcBef>
              <a:spcAft>
                <a:spcPts val="0"/>
              </a:spcAft>
              <a:buClr>
                <a:schemeClr val="dk1"/>
              </a:buClr>
              <a:buSzPts val="1800"/>
              <a:buFont typeface="Arial"/>
              <a:buNone/>
            </a:pPr>
            <a:r>
              <a:rPr b="1" lang="en-GB" sz="1800">
                <a:solidFill>
                  <a:schemeClr val="dk1"/>
                </a:solidFill>
              </a:rPr>
              <a:t>School Trips</a:t>
            </a:r>
            <a:endParaRPr b="1" sz="1800">
              <a:solidFill>
                <a:schemeClr val="dk1"/>
              </a:solidFill>
            </a:endParaRPr>
          </a:p>
          <a:p>
            <a:pPr indent="0" lvl="0" marL="0" rtl="0" algn="ctr">
              <a:spcBef>
                <a:spcPts val="0"/>
              </a:spcBef>
              <a:spcAft>
                <a:spcPts val="0"/>
              </a:spcAft>
              <a:buClr>
                <a:schemeClr val="dk1"/>
              </a:buClr>
              <a:buSzPts val="1800"/>
              <a:buFont typeface="Arial"/>
              <a:buNone/>
            </a:pPr>
            <a:r>
              <a:t/>
            </a:r>
            <a:endParaRPr b="1" sz="1800">
              <a:solidFill>
                <a:schemeClr val="dk1"/>
              </a:solidFill>
            </a:endParaRPr>
          </a:p>
          <a:p>
            <a:pPr indent="0" lvl="0" marL="0" rtl="0" algn="ctr">
              <a:spcBef>
                <a:spcPts val="0"/>
              </a:spcBef>
              <a:spcAft>
                <a:spcPts val="0"/>
              </a:spcAft>
              <a:buClr>
                <a:schemeClr val="dk1"/>
              </a:buClr>
              <a:buSzPts val="1800"/>
              <a:buFont typeface="Arial"/>
              <a:buNone/>
            </a:pPr>
            <a:r>
              <a:rPr lang="en-GB" sz="1800">
                <a:solidFill>
                  <a:schemeClr val="dk1"/>
                </a:solidFill>
              </a:rPr>
              <a:t>Tues 24th Sept - Duxford</a:t>
            </a:r>
            <a:endParaRPr sz="1800">
              <a:solidFill>
                <a:schemeClr val="dk1"/>
              </a:solidFill>
            </a:endParaRPr>
          </a:p>
          <a:p>
            <a:pPr indent="0" lvl="0" marL="0" rtl="0" algn="ctr">
              <a:spcBef>
                <a:spcPts val="0"/>
              </a:spcBef>
              <a:spcAft>
                <a:spcPts val="0"/>
              </a:spcAft>
              <a:buClr>
                <a:schemeClr val="dk1"/>
              </a:buClr>
              <a:buSzPts val="1800"/>
              <a:buFont typeface="Arial"/>
              <a:buNone/>
            </a:pPr>
            <a:r>
              <a:rPr lang="en-GB" sz="1800">
                <a:solidFill>
                  <a:schemeClr val="dk1"/>
                </a:solidFill>
              </a:rPr>
              <a:t>Monday 11th Nov - Flag Fen</a:t>
            </a:r>
            <a:endParaRPr sz="1800">
              <a:solidFill>
                <a:schemeClr val="dk1"/>
              </a:solidFill>
            </a:endParaRPr>
          </a:p>
          <a:p>
            <a:pPr indent="0" lvl="0" marL="0" rtl="0" algn="ctr">
              <a:spcBef>
                <a:spcPts val="0"/>
              </a:spcBef>
              <a:spcAft>
                <a:spcPts val="0"/>
              </a:spcAft>
              <a:buClr>
                <a:schemeClr val="dk1"/>
              </a:buClr>
              <a:buSzPts val="1800"/>
              <a:buFont typeface="Arial"/>
              <a:buNone/>
            </a:pPr>
            <a:r>
              <a:rPr lang="en-GB" sz="1800">
                <a:solidFill>
                  <a:schemeClr val="dk1"/>
                </a:solidFill>
              </a:rPr>
              <a:t>Summer term - Fitzwilliam Museum (date tbc)</a:t>
            </a:r>
            <a:endParaRPr sz="1800">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t/>
            </a:r>
            <a:endParaRPr b="1" sz="1800"/>
          </a:p>
          <a:p>
            <a:pPr indent="0" lvl="0" marL="0" marR="0" rtl="0" algn="ctr">
              <a:lnSpc>
                <a:spcPct val="100000"/>
              </a:lnSpc>
              <a:spcBef>
                <a:spcPts val="0"/>
              </a:spcBef>
              <a:spcAft>
                <a:spcPts val="0"/>
              </a:spcAft>
              <a:buClr>
                <a:srgbClr val="000000"/>
              </a:buClr>
              <a:buSzPts val="1800"/>
              <a:buFont typeface="Arial"/>
              <a:buNone/>
            </a:pPr>
            <a:r>
              <a:t/>
            </a:r>
            <a:endParaRPr b="1" sz="1800"/>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49f705d30b_0_14"/>
          <p:cNvSpPr txBox="1"/>
          <p:nvPr>
            <p:ph type="ctrTitle"/>
          </p:nvPr>
        </p:nvSpPr>
        <p:spPr>
          <a:xfrm>
            <a:off x="311700" y="159500"/>
            <a:ext cx="8520600" cy="1274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GB"/>
              <a:t>      What are we learning? </a:t>
            </a:r>
            <a:endParaRPr/>
          </a:p>
          <a:p>
            <a:pPr indent="0" lvl="0" marL="0" rtl="0" algn="ctr">
              <a:lnSpc>
                <a:spcPct val="100000"/>
              </a:lnSpc>
              <a:spcBef>
                <a:spcPts val="0"/>
              </a:spcBef>
              <a:spcAft>
                <a:spcPts val="0"/>
              </a:spcAft>
              <a:buSzPts val="5200"/>
              <a:buNone/>
            </a:pPr>
            <a:r>
              <a:rPr lang="en-GB" sz="3600"/>
              <a:t>Our Curriculum</a:t>
            </a:r>
            <a:endParaRPr sz="3600"/>
          </a:p>
        </p:txBody>
      </p:sp>
      <p:sp>
        <p:nvSpPr>
          <p:cNvPr id="125" name="Google Shape;125;g149f705d30b_0_14"/>
          <p:cNvSpPr txBox="1"/>
          <p:nvPr/>
        </p:nvSpPr>
        <p:spPr>
          <a:xfrm>
            <a:off x="804275" y="1327400"/>
            <a:ext cx="7730100" cy="344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Arial"/>
                <a:ea typeface="Arial"/>
                <a:cs typeface="Arial"/>
                <a:sym typeface="Arial"/>
              </a:rPr>
              <a:t>Across the school, we follow the National curriculum and a cross curricular approach to learning. There is a clear focus on maths and English, but we strive to ensure that there is a broad, balanced and engaging curriculum across the school. Wherever possible clear links are made between subjects and each term classes have a different topic focus. Children develop their knowledge, skills and understanding and we provide a clear progression for these across the school.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Arial"/>
                <a:ea typeface="Arial"/>
                <a:cs typeface="Arial"/>
                <a:sym typeface="Arial"/>
              </a:rPr>
              <a:t>At Sutton we have a carefully designed curriculum that promotes the curiosity of our pupils. We plan progressive learning with clear yearly objectives which build in small steps, recapping before moving on. More information can be found on our school website: </a:t>
            </a:r>
            <a:r>
              <a:rPr b="0" i="0" lang="en-GB" sz="1100" u="sng" cap="none" strike="noStrike">
                <a:solidFill>
                  <a:schemeClr val="hlink"/>
                </a:solidFill>
                <a:latin typeface="Arial"/>
                <a:ea typeface="Arial"/>
                <a:cs typeface="Arial"/>
                <a:sym typeface="Arial"/>
                <a:hlinkClick r:id="rId3"/>
              </a:rPr>
              <a:t>https://www.sutton.cambs.sch.uk/web/curriculum_2/582663</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Arial"/>
                <a:ea typeface="Arial"/>
                <a:cs typeface="Arial"/>
                <a:sym typeface="Arial"/>
              </a:rPr>
              <a:t>Sutton School has now adopted a mastery approach to English and </a:t>
            </a:r>
            <a:r>
              <a:rPr lang="en-GB" sz="1100"/>
              <a:t>M</a:t>
            </a:r>
            <a:r>
              <a:rPr b="0" i="0" lang="en-GB" sz="1100" u="none" cap="none" strike="noStrike">
                <a:solidFill>
                  <a:srgbClr val="000000"/>
                </a:solidFill>
                <a:latin typeface="Arial"/>
                <a:ea typeface="Arial"/>
                <a:cs typeface="Arial"/>
                <a:sym typeface="Arial"/>
              </a:rPr>
              <a:t>athematics. The mastery approach is a set of principles and beliefs on how children can best learn. We believe that all children are capable of understanding and doing the maths taught in their year group and that no child is ‘just bad at maths’. With good teaching, appropriate resources, effort and a positive ‘can do‘ attitude all children can achieve in and enjoy mathematics.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100" u="none" cap="none" strike="noStrike">
                <a:solidFill>
                  <a:srgbClr val="000000"/>
                </a:solidFill>
                <a:latin typeface="Arial"/>
                <a:ea typeface="Arial"/>
                <a:cs typeface="Arial"/>
                <a:sym typeface="Arial"/>
              </a:rPr>
              <a:t> In practice, children will spend longer mastering each concept through small steps. Rather than pushing children onto larger numbers, or ‘harder maths’, those who grasp concepts quickly are encouraged to explore them in a variety of contexts and solve increasingly complex problems using them.  This leads to a more thorough understanding of concepts taught and gives a firm foundation for the next year’s learning.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300d044b415_1_8"/>
          <p:cNvSpPr txBox="1"/>
          <p:nvPr>
            <p:ph type="ctrTitle"/>
          </p:nvPr>
        </p:nvSpPr>
        <p:spPr>
          <a:xfrm>
            <a:off x="311699" y="509185"/>
            <a:ext cx="8479200"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Times tables</a:t>
            </a:r>
            <a:endParaRPr/>
          </a:p>
        </p:txBody>
      </p:sp>
      <p:sp>
        <p:nvSpPr>
          <p:cNvPr id="131" name="Google Shape;131;g300d044b415_1_8"/>
          <p:cNvSpPr txBox="1"/>
          <p:nvPr>
            <p:ph idx="1" type="subTitle"/>
          </p:nvPr>
        </p:nvSpPr>
        <p:spPr>
          <a:xfrm>
            <a:off x="311574" y="1565785"/>
            <a:ext cx="8479200" cy="2826900"/>
          </a:xfrm>
          <a:prstGeom prst="rect">
            <a:avLst/>
          </a:prstGeom>
          <a:noFill/>
          <a:ln>
            <a:noFill/>
          </a:ln>
        </p:spPr>
        <p:txBody>
          <a:bodyPr anchorCtr="0" anchor="t" bIns="91425" lIns="91425" spcFirstLastPara="1" rIns="91425" wrap="square" tIns="91425">
            <a:noAutofit/>
          </a:bodyPr>
          <a:lstStyle/>
          <a:p>
            <a:pPr indent="-406400" lvl="1" marL="914400" rtl="0" algn="just">
              <a:lnSpc>
                <a:spcPct val="100000"/>
              </a:lnSpc>
              <a:spcBef>
                <a:spcPts val="0"/>
              </a:spcBef>
              <a:spcAft>
                <a:spcPts val="0"/>
              </a:spcAft>
              <a:buSzPts val="2800"/>
              <a:buChar char="-"/>
            </a:pPr>
            <a:r>
              <a:rPr lang="en-GB"/>
              <a:t>By the end of year 2 children are expected to know their 2, 5 and 10 times table and be beginning to learn their 3’s.</a:t>
            </a:r>
            <a:endParaRPr/>
          </a:p>
          <a:p>
            <a:pPr indent="-406400" lvl="1" marL="914400" rtl="0" algn="just">
              <a:lnSpc>
                <a:spcPct val="100000"/>
              </a:lnSpc>
              <a:spcBef>
                <a:spcPts val="0"/>
              </a:spcBef>
              <a:spcAft>
                <a:spcPts val="0"/>
              </a:spcAft>
              <a:buSzPts val="2800"/>
              <a:buChar char="-"/>
            </a:pPr>
            <a:r>
              <a:rPr lang="en-GB"/>
              <a:t>Y3 - In Sutton we aim for the children to know all times tables up to 12x12</a:t>
            </a:r>
            <a:endParaRPr/>
          </a:p>
          <a:p>
            <a:pPr indent="-406400" lvl="1" marL="914400" rtl="0" algn="just">
              <a:lnSpc>
                <a:spcPct val="100000"/>
              </a:lnSpc>
              <a:spcBef>
                <a:spcPts val="0"/>
              </a:spcBef>
              <a:spcAft>
                <a:spcPts val="0"/>
              </a:spcAft>
              <a:buSzPts val="2800"/>
              <a:buChar char="-"/>
            </a:pPr>
            <a:r>
              <a:rPr lang="en-GB"/>
              <a:t>Y4 - children to work on speed</a:t>
            </a:r>
            <a:endParaRPr/>
          </a:p>
        </p:txBody>
      </p:sp>
      <p:pic>
        <p:nvPicPr>
          <p:cNvPr id="132" name="Google Shape;132;g300d044b415_1_8"/>
          <p:cNvPicPr preferRelativeResize="0"/>
          <p:nvPr/>
        </p:nvPicPr>
        <p:blipFill>
          <a:blip r:embed="rId3">
            <a:alphaModFix/>
          </a:blip>
          <a:stretch>
            <a:fillRect/>
          </a:stretch>
        </p:blipFill>
        <p:spPr>
          <a:xfrm rot="-1480387">
            <a:off x="33786" y="477523"/>
            <a:ext cx="2505116" cy="9934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g300d044b415_1_59"/>
          <p:cNvPicPr preferRelativeResize="0"/>
          <p:nvPr/>
        </p:nvPicPr>
        <p:blipFill>
          <a:blip r:embed="rId3">
            <a:alphaModFix/>
          </a:blip>
          <a:stretch>
            <a:fillRect/>
          </a:stretch>
        </p:blipFill>
        <p:spPr>
          <a:xfrm>
            <a:off x="1201800" y="152400"/>
            <a:ext cx="7132501"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00d044b415_1_108"/>
          <p:cNvSpPr txBox="1"/>
          <p:nvPr>
            <p:ph type="ctrTitle"/>
          </p:nvPr>
        </p:nvSpPr>
        <p:spPr>
          <a:xfrm>
            <a:off x="311574" y="10"/>
            <a:ext cx="8479200"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MTC</a:t>
            </a:r>
            <a:endParaRPr/>
          </a:p>
        </p:txBody>
      </p:sp>
      <p:sp>
        <p:nvSpPr>
          <p:cNvPr id="143" name="Google Shape;143;g300d044b415_1_108"/>
          <p:cNvSpPr txBox="1"/>
          <p:nvPr>
            <p:ph idx="1" type="subTitle"/>
          </p:nvPr>
        </p:nvSpPr>
        <p:spPr>
          <a:xfrm>
            <a:off x="311575" y="1056599"/>
            <a:ext cx="8479200" cy="30261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en-GB"/>
              <a:t>In June the Year 4 children will take part in the Multiplication Tables Check (MTC). This is a computerised tables test where children have 6 seconds to recall a times table and input the answer.</a:t>
            </a:r>
            <a:endParaRPr/>
          </a:p>
          <a:p>
            <a:pPr indent="0" lvl="0" marL="0" rtl="0" algn="just">
              <a:lnSpc>
                <a:spcPct val="100000"/>
              </a:lnSpc>
              <a:spcBef>
                <a:spcPts val="0"/>
              </a:spcBef>
              <a:spcAft>
                <a:spcPts val="0"/>
              </a:spcAft>
              <a:buSzPts val="2800"/>
              <a:buNone/>
            </a:pPr>
            <a:r>
              <a:t/>
            </a:r>
            <a:endParaRPr/>
          </a:p>
          <a:p>
            <a:pPr indent="0" lvl="0" marL="0" rtl="0" algn="ctr">
              <a:lnSpc>
                <a:spcPct val="100000"/>
              </a:lnSpc>
              <a:spcBef>
                <a:spcPts val="0"/>
              </a:spcBef>
              <a:spcAft>
                <a:spcPts val="0"/>
              </a:spcAft>
              <a:buSzPts val="2800"/>
              <a:buNone/>
            </a:pPr>
            <a:r>
              <a:rPr lang="en-GB"/>
              <a:t>We will have lots of practice before then!</a:t>
            </a:r>
            <a:endParaRPr/>
          </a:p>
          <a:p>
            <a:pPr indent="0" lvl="0" marL="0" rtl="0" algn="l">
              <a:lnSpc>
                <a:spcPct val="100000"/>
              </a:lnSpc>
              <a:spcBef>
                <a:spcPts val="0"/>
              </a:spcBef>
              <a:spcAft>
                <a:spcPts val="0"/>
              </a:spcAft>
              <a:buSzPts val="2800"/>
              <a:buNone/>
            </a:pPr>
            <a:r>
              <a:t/>
            </a:r>
            <a:endParaRPr/>
          </a:p>
          <a:p>
            <a:pPr indent="0" lvl="0" marL="0" rtl="0" algn="ctr">
              <a:lnSpc>
                <a:spcPct val="100000"/>
              </a:lnSpc>
              <a:spcBef>
                <a:spcPts val="0"/>
              </a:spcBef>
              <a:spcAft>
                <a:spcPts val="0"/>
              </a:spcAft>
              <a:buSzPts val="2800"/>
              <a:buNone/>
            </a:pPr>
            <a:r>
              <a:t/>
            </a:r>
            <a:endParaRPr/>
          </a:p>
          <a:p>
            <a:pPr indent="0" lvl="0" marL="0" rtl="0" algn="ctr">
              <a:lnSpc>
                <a:spcPct val="100000"/>
              </a:lnSpc>
              <a:spcBef>
                <a:spcPts val="0"/>
              </a:spcBef>
              <a:spcAft>
                <a:spcPts val="0"/>
              </a:spcAft>
              <a:buSzPts val="2800"/>
              <a:buNone/>
            </a:pPr>
            <a:r>
              <a:rPr lang="en-GB"/>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00d044b415_1_2"/>
          <p:cNvSpPr txBox="1"/>
          <p:nvPr>
            <p:ph type="ctrTitle"/>
          </p:nvPr>
        </p:nvSpPr>
        <p:spPr>
          <a:xfrm>
            <a:off x="311700" y="271750"/>
            <a:ext cx="8520600" cy="97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Year 4/5 - How it will work!</a:t>
            </a:r>
            <a:endParaRPr/>
          </a:p>
        </p:txBody>
      </p:sp>
      <p:graphicFrame>
        <p:nvGraphicFramePr>
          <p:cNvPr id="149" name="Google Shape;149;g300d044b415_1_2"/>
          <p:cNvGraphicFramePr/>
          <p:nvPr/>
        </p:nvGraphicFramePr>
        <p:xfrm>
          <a:off x="952500" y="1533400"/>
          <a:ext cx="3000000" cy="3000000"/>
        </p:xfrm>
        <a:graphic>
          <a:graphicData uri="http://schemas.openxmlformats.org/drawingml/2006/table">
            <a:tbl>
              <a:tblPr>
                <a:noFill/>
                <a:tableStyleId>{7729C10A-56E7-4FB0-940D-F8516D460F65}</a:tableStyleId>
              </a:tblPr>
              <a:tblGrid>
                <a:gridCol w="2413000"/>
                <a:gridCol w="2413000"/>
                <a:gridCol w="2413000"/>
              </a:tblGrid>
              <a:tr h="381000">
                <a:tc>
                  <a:txBody>
                    <a:bodyPr/>
                    <a:lstStyle/>
                    <a:p>
                      <a:pPr indent="0" lvl="0" marL="0" rtl="0" algn="ctr">
                        <a:spcBef>
                          <a:spcPts val="0"/>
                        </a:spcBef>
                        <a:spcAft>
                          <a:spcPts val="0"/>
                        </a:spcAft>
                        <a:buNone/>
                      </a:pPr>
                      <a:r>
                        <a:rPr b="1" lang="en-GB" sz="1900"/>
                        <a:t>Autumn</a:t>
                      </a:r>
                      <a:endParaRPr b="1" sz="1900"/>
                    </a:p>
                  </a:txBody>
                  <a:tcPr marT="91425" marB="91425" marR="91425" marL="91425"/>
                </a:tc>
                <a:tc>
                  <a:txBody>
                    <a:bodyPr/>
                    <a:lstStyle/>
                    <a:p>
                      <a:pPr indent="0" lvl="0" marL="0" rtl="0" algn="ctr">
                        <a:spcBef>
                          <a:spcPts val="0"/>
                        </a:spcBef>
                        <a:spcAft>
                          <a:spcPts val="0"/>
                        </a:spcAft>
                        <a:buNone/>
                      </a:pPr>
                      <a:r>
                        <a:rPr b="1" lang="en-GB" sz="1900"/>
                        <a:t>Spring</a:t>
                      </a:r>
                      <a:endParaRPr b="1" sz="1900"/>
                    </a:p>
                  </a:txBody>
                  <a:tcPr marT="91425" marB="91425" marR="91425" marL="91425"/>
                </a:tc>
                <a:tc>
                  <a:txBody>
                    <a:bodyPr/>
                    <a:lstStyle/>
                    <a:p>
                      <a:pPr indent="0" lvl="0" marL="0" rtl="0" algn="ctr">
                        <a:spcBef>
                          <a:spcPts val="0"/>
                        </a:spcBef>
                        <a:spcAft>
                          <a:spcPts val="0"/>
                        </a:spcAft>
                        <a:buNone/>
                      </a:pPr>
                      <a:r>
                        <a:rPr b="1" lang="en-GB" sz="1900"/>
                        <a:t>Summer</a:t>
                      </a:r>
                      <a:endParaRPr b="1" sz="1900"/>
                    </a:p>
                  </a:txBody>
                  <a:tcPr marT="91425" marB="91425" marR="91425" marL="91425"/>
                </a:tc>
              </a:tr>
              <a:tr h="381000">
                <a:tc>
                  <a:txBody>
                    <a:bodyPr/>
                    <a:lstStyle/>
                    <a:p>
                      <a:pPr indent="0" lvl="0" marL="0" rtl="0" algn="ctr">
                        <a:spcBef>
                          <a:spcPts val="0"/>
                        </a:spcBef>
                        <a:spcAft>
                          <a:spcPts val="0"/>
                        </a:spcAft>
                        <a:buNone/>
                      </a:pPr>
                      <a:r>
                        <a:rPr lang="en-GB"/>
                        <a:t>Turning Points in History</a:t>
                      </a:r>
                      <a:endParaRPr/>
                    </a:p>
                  </a:txBody>
                  <a:tcPr marT="91425" marB="91425" marR="91425" marL="91425"/>
                </a:tc>
                <a:tc>
                  <a:txBody>
                    <a:bodyPr/>
                    <a:lstStyle/>
                    <a:p>
                      <a:pPr indent="0" lvl="0" marL="0" rtl="0" algn="ctr">
                        <a:spcBef>
                          <a:spcPts val="0"/>
                        </a:spcBef>
                        <a:spcAft>
                          <a:spcPts val="0"/>
                        </a:spcAft>
                        <a:buNone/>
                      </a:pPr>
                      <a:r>
                        <a:rPr lang="en-GB"/>
                        <a:t>Natural Disasters</a:t>
                      </a:r>
                      <a:endParaRPr/>
                    </a:p>
                  </a:txBody>
                  <a:tcPr marT="91425" marB="91425" marR="91425" marL="91425"/>
                </a:tc>
                <a:tc>
                  <a:txBody>
                    <a:bodyPr/>
                    <a:lstStyle/>
                    <a:p>
                      <a:pPr indent="0" lvl="0" marL="0" rtl="0" algn="ctr">
                        <a:spcBef>
                          <a:spcPts val="0"/>
                        </a:spcBef>
                        <a:spcAft>
                          <a:spcPts val="0"/>
                        </a:spcAft>
                        <a:buNone/>
                      </a:pPr>
                      <a:r>
                        <a:rPr lang="en-GB"/>
                        <a:t>Ancient</a:t>
                      </a:r>
                      <a:r>
                        <a:rPr lang="en-GB"/>
                        <a:t> Greeks vs Ancient Egyptians</a:t>
                      </a:r>
                      <a:endParaRPr/>
                    </a:p>
                  </a:txBody>
                  <a:tcPr marT="91425" marB="91425" marR="91425" marL="91425"/>
                </a:tc>
              </a:tr>
              <a:tr h="381000">
                <a:tc>
                  <a:txBody>
                    <a:bodyPr/>
                    <a:lstStyle/>
                    <a:p>
                      <a:pPr indent="0" lvl="0" marL="0" rtl="0" algn="l">
                        <a:spcBef>
                          <a:spcPts val="0"/>
                        </a:spcBef>
                        <a:spcAft>
                          <a:spcPts val="0"/>
                        </a:spcAft>
                        <a:buNone/>
                      </a:pPr>
                      <a:r>
                        <a:rPr lang="en-GB"/>
                        <a:t>Following life changing inventions through </a:t>
                      </a:r>
                      <a:r>
                        <a:rPr lang="en-GB"/>
                        <a:t>history</a:t>
                      </a:r>
                      <a:r>
                        <a:rPr lang="en-GB"/>
                        <a:t>. </a:t>
                      </a:r>
                      <a:endParaRPr/>
                    </a:p>
                    <a:p>
                      <a:pPr indent="-317500" lvl="0" marL="457200" rtl="0" algn="l">
                        <a:spcBef>
                          <a:spcPts val="0"/>
                        </a:spcBef>
                        <a:spcAft>
                          <a:spcPts val="0"/>
                        </a:spcAft>
                        <a:buSzPts val="1400"/>
                        <a:buChar char="-"/>
                      </a:pPr>
                      <a:r>
                        <a:rPr lang="en-GB"/>
                        <a:t>Stone age to iron age</a:t>
                      </a:r>
                      <a:endParaRPr/>
                    </a:p>
                    <a:p>
                      <a:pPr indent="-317500" lvl="0" marL="457200" rtl="0" algn="l">
                        <a:spcBef>
                          <a:spcPts val="0"/>
                        </a:spcBef>
                        <a:spcAft>
                          <a:spcPts val="0"/>
                        </a:spcAft>
                        <a:buSzPts val="1400"/>
                        <a:buChar char="-"/>
                      </a:pPr>
                      <a:r>
                        <a:rPr lang="en-GB"/>
                        <a:t>Invention of steam and railways</a:t>
                      </a:r>
                      <a:endParaRPr/>
                    </a:p>
                    <a:p>
                      <a:pPr indent="-317500" lvl="0" marL="457200" rtl="0" algn="l">
                        <a:spcBef>
                          <a:spcPts val="0"/>
                        </a:spcBef>
                        <a:spcAft>
                          <a:spcPts val="0"/>
                        </a:spcAft>
                        <a:buSzPts val="1400"/>
                        <a:buChar char="-"/>
                      </a:pPr>
                      <a:r>
                        <a:rPr lang="en-GB"/>
                        <a:t>Flight and WW2</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Within this we will study OS maps and grid references. </a:t>
                      </a:r>
                      <a:endParaRPr/>
                    </a:p>
                  </a:txBody>
                  <a:tcPr marT="91425" marB="91425" marR="91425" marL="91425"/>
                </a:tc>
                <a:tc>
                  <a:txBody>
                    <a:bodyPr/>
                    <a:lstStyle/>
                    <a:p>
                      <a:pPr indent="0" lvl="0" marL="0" rtl="0" algn="l">
                        <a:spcBef>
                          <a:spcPts val="0"/>
                        </a:spcBef>
                        <a:spcAft>
                          <a:spcPts val="0"/>
                        </a:spcAft>
                        <a:buNone/>
                      </a:pPr>
                      <a:r>
                        <a:rPr lang="en-GB"/>
                        <a:t>Rivers - Sutton flooding</a:t>
                      </a:r>
                      <a:endParaRPr/>
                    </a:p>
                    <a:p>
                      <a:pPr indent="0" lvl="0" marL="0" rtl="0" algn="l">
                        <a:spcBef>
                          <a:spcPts val="0"/>
                        </a:spcBef>
                        <a:spcAft>
                          <a:spcPts val="0"/>
                        </a:spcAft>
                        <a:buNone/>
                      </a:pPr>
                      <a:r>
                        <a:rPr lang="en-GB"/>
                        <a:t>Volcanoes (links to rocks in science)</a:t>
                      </a:r>
                      <a:endParaRPr/>
                    </a:p>
                  </a:txBody>
                  <a:tcPr marT="91425" marB="91425" marR="91425" marL="91425"/>
                </a:tc>
                <a:tc>
                  <a:txBody>
                    <a:bodyPr/>
                    <a:lstStyle/>
                    <a:p>
                      <a:pPr indent="0" lvl="0" marL="0" rtl="0" algn="l">
                        <a:spcBef>
                          <a:spcPts val="0"/>
                        </a:spcBef>
                        <a:spcAft>
                          <a:spcPts val="0"/>
                        </a:spcAft>
                        <a:buNone/>
                      </a:pPr>
                      <a:r>
                        <a:rPr lang="en-GB"/>
                        <a:t>Comparing the 2 civilisations</a:t>
                      </a:r>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49f705d30b_0_60"/>
          <p:cNvSpPr txBox="1"/>
          <p:nvPr>
            <p:ph type="ctrTitle"/>
          </p:nvPr>
        </p:nvSpPr>
        <p:spPr>
          <a:xfrm>
            <a:off x="519925" y="127675"/>
            <a:ext cx="8520600" cy="921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GB"/>
              <a:t>                Padlets </a:t>
            </a:r>
            <a:endParaRPr/>
          </a:p>
        </p:txBody>
      </p:sp>
      <p:sp>
        <p:nvSpPr>
          <p:cNvPr id="155" name="Google Shape;155;g149f705d30b_0_60"/>
          <p:cNvSpPr txBox="1"/>
          <p:nvPr>
            <p:ph idx="1" type="subTitle"/>
          </p:nvPr>
        </p:nvSpPr>
        <p:spPr>
          <a:xfrm>
            <a:off x="311700" y="104927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sz="2400"/>
              <a:t>These are shared with you termly, to give you an overview of what your child will be learning in each subject.</a:t>
            </a:r>
            <a:r>
              <a:rPr lang="en-GB"/>
              <a:t> </a:t>
            </a:r>
            <a:endParaRPr/>
          </a:p>
        </p:txBody>
      </p:sp>
      <p:pic>
        <p:nvPicPr>
          <p:cNvPr id="156" name="Google Shape;156;g149f705d30b_0_60"/>
          <p:cNvPicPr preferRelativeResize="0"/>
          <p:nvPr/>
        </p:nvPicPr>
        <p:blipFill rotWithShape="1">
          <a:blip r:embed="rId3">
            <a:alphaModFix/>
          </a:blip>
          <a:srcRect b="0" l="0" r="0" t="0"/>
          <a:stretch/>
        </p:blipFill>
        <p:spPr>
          <a:xfrm>
            <a:off x="1096938" y="1938627"/>
            <a:ext cx="6855426" cy="3111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fd9c97d480_0_0"/>
          <p:cNvSpPr txBox="1"/>
          <p:nvPr>
            <p:ph type="ctrTitle"/>
          </p:nvPr>
        </p:nvSpPr>
        <p:spPr>
          <a:xfrm>
            <a:off x="-116175" y="1191960"/>
            <a:ext cx="5325600"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Destination Reader</a:t>
            </a:r>
            <a:endParaRPr/>
          </a:p>
        </p:txBody>
      </p:sp>
      <p:sp>
        <p:nvSpPr>
          <p:cNvPr id="162" name="Google Shape;162;g2fd9c97d480_0_0"/>
          <p:cNvSpPr txBox="1"/>
          <p:nvPr>
            <p:ph idx="1" type="subTitle"/>
          </p:nvPr>
        </p:nvSpPr>
        <p:spPr>
          <a:xfrm>
            <a:off x="311700" y="2703725"/>
            <a:ext cx="8625300" cy="2826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en-GB" sz="2100">
                <a:solidFill>
                  <a:srgbClr val="000000"/>
                </a:solidFill>
              </a:rPr>
              <a:t>When working on reading, we use  Destination Reader. This comprises of an independent reading day, 3 days of whole class reading and a reading comprehension day. Throughout all of these sessions, the children will practice learning behaviours, the 7 strategies and reading to a partner and adult. </a:t>
            </a:r>
            <a:endParaRPr sz="2100">
              <a:solidFill>
                <a:srgbClr val="000000"/>
              </a:solidFill>
            </a:endParaRPr>
          </a:p>
          <a:p>
            <a:pPr indent="0" lvl="0" marL="0" rtl="0" algn="just">
              <a:lnSpc>
                <a:spcPct val="100000"/>
              </a:lnSpc>
              <a:spcBef>
                <a:spcPts val="0"/>
              </a:spcBef>
              <a:spcAft>
                <a:spcPts val="0"/>
              </a:spcAft>
              <a:buSzPts val="2800"/>
              <a:buNone/>
            </a:pPr>
            <a:r>
              <a:rPr lang="en-GB" sz="2100">
                <a:solidFill>
                  <a:srgbClr val="000000"/>
                </a:solidFill>
              </a:rPr>
              <a:t>Reading a class text, linked to our topics, puts learning into context for the children, which they can transfer to other curriculum areas.</a:t>
            </a:r>
            <a:endParaRPr sz="2100">
              <a:solidFill>
                <a:srgbClr val="000000"/>
              </a:solidFill>
            </a:endParaRPr>
          </a:p>
        </p:txBody>
      </p:sp>
      <p:pic>
        <p:nvPicPr>
          <p:cNvPr id="163" name="Google Shape;163;g2fd9c97d480_0_0"/>
          <p:cNvPicPr preferRelativeResize="0"/>
          <p:nvPr/>
        </p:nvPicPr>
        <p:blipFill>
          <a:blip r:embed="rId3">
            <a:alphaModFix/>
          </a:blip>
          <a:stretch>
            <a:fillRect/>
          </a:stretch>
        </p:blipFill>
        <p:spPr>
          <a:xfrm>
            <a:off x="4914450" y="234010"/>
            <a:ext cx="4022526" cy="2337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fd9c97d480_0_51"/>
          <p:cNvSpPr txBox="1"/>
          <p:nvPr>
            <p:ph type="ctrTitle"/>
          </p:nvPr>
        </p:nvSpPr>
        <p:spPr>
          <a:xfrm>
            <a:off x="311575" y="181010"/>
            <a:ext cx="5325600"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Reading Records</a:t>
            </a:r>
            <a:endParaRPr/>
          </a:p>
        </p:txBody>
      </p:sp>
      <p:sp>
        <p:nvSpPr>
          <p:cNvPr id="169" name="Google Shape;169;g2fd9c97d480_0_51"/>
          <p:cNvSpPr txBox="1"/>
          <p:nvPr>
            <p:ph idx="1" type="subTitle"/>
          </p:nvPr>
        </p:nvSpPr>
        <p:spPr>
          <a:xfrm>
            <a:off x="311575" y="1237610"/>
            <a:ext cx="5127900" cy="2826900"/>
          </a:xfrm>
          <a:prstGeom prst="rect">
            <a:avLst/>
          </a:prstGeom>
          <a:noFill/>
          <a:ln>
            <a:noFill/>
          </a:ln>
        </p:spPr>
        <p:txBody>
          <a:bodyPr anchorCtr="0" anchor="t" bIns="91425" lIns="91425" spcFirstLastPara="1" rIns="91425" wrap="square" tIns="91425">
            <a:noAutofit/>
          </a:bodyPr>
          <a:lstStyle/>
          <a:p>
            <a:pPr indent="-355600" lvl="0" marL="457200" rtl="0" algn="just">
              <a:lnSpc>
                <a:spcPct val="100000"/>
              </a:lnSpc>
              <a:spcBef>
                <a:spcPts val="0"/>
              </a:spcBef>
              <a:spcAft>
                <a:spcPts val="0"/>
              </a:spcAft>
              <a:buClr>
                <a:srgbClr val="000000"/>
              </a:buClr>
              <a:buSzPts val="2000"/>
              <a:buChar char="-"/>
            </a:pPr>
            <a:r>
              <a:rPr lang="en-GB" sz="2000">
                <a:solidFill>
                  <a:srgbClr val="000000"/>
                </a:solidFill>
              </a:rPr>
              <a:t>Children are to record each time they read</a:t>
            </a:r>
            <a:endParaRPr sz="2000">
              <a:solidFill>
                <a:srgbClr val="000000"/>
              </a:solidFill>
            </a:endParaRPr>
          </a:p>
          <a:p>
            <a:pPr indent="-355600" lvl="0" marL="457200" rtl="0" algn="just">
              <a:lnSpc>
                <a:spcPct val="100000"/>
              </a:lnSpc>
              <a:spcBef>
                <a:spcPts val="0"/>
              </a:spcBef>
              <a:spcAft>
                <a:spcPts val="0"/>
              </a:spcAft>
              <a:buClr>
                <a:srgbClr val="000000"/>
              </a:buClr>
              <a:buSzPts val="2000"/>
              <a:buChar char="-"/>
            </a:pPr>
            <a:r>
              <a:rPr lang="en-GB" sz="2000">
                <a:solidFill>
                  <a:srgbClr val="000000"/>
                </a:solidFill>
              </a:rPr>
              <a:t>They can record their Destination Reading book in there</a:t>
            </a:r>
            <a:endParaRPr sz="2000">
              <a:solidFill>
                <a:srgbClr val="000000"/>
              </a:solidFill>
            </a:endParaRPr>
          </a:p>
          <a:p>
            <a:pPr indent="-355600" lvl="0" marL="457200" rtl="0" algn="just">
              <a:lnSpc>
                <a:spcPct val="100000"/>
              </a:lnSpc>
              <a:spcBef>
                <a:spcPts val="0"/>
              </a:spcBef>
              <a:spcAft>
                <a:spcPts val="0"/>
              </a:spcAft>
              <a:buClr>
                <a:srgbClr val="000000"/>
              </a:buClr>
              <a:buSzPts val="2000"/>
              <a:buChar char="-"/>
            </a:pPr>
            <a:r>
              <a:rPr lang="en-GB" sz="2000">
                <a:solidFill>
                  <a:srgbClr val="000000"/>
                </a:solidFill>
              </a:rPr>
              <a:t>Please read at least 4 times a week (50 pages a week).</a:t>
            </a:r>
            <a:endParaRPr sz="2000">
              <a:solidFill>
                <a:srgbClr val="000000"/>
              </a:solidFill>
            </a:endParaRPr>
          </a:p>
          <a:p>
            <a:pPr indent="-355600" lvl="0" marL="457200" rtl="0" algn="just">
              <a:lnSpc>
                <a:spcPct val="100000"/>
              </a:lnSpc>
              <a:spcBef>
                <a:spcPts val="0"/>
              </a:spcBef>
              <a:spcAft>
                <a:spcPts val="0"/>
              </a:spcAft>
              <a:buClr>
                <a:srgbClr val="000000"/>
              </a:buClr>
              <a:buSzPts val="2000"/>
              <a:buChar char="-"/>
            </a:pPr>
            <a:r>
              <a:rPr lang="en-GB" sz="2000">
                <a:solidFill>
                  <a:srgbClr val="000000"/>
                </a:solidFill>
              </a:rPr>
              <a:t>Every child should be have access to an independent book at their level and a free choice book, which can be brought to and from school. </a:t>
            </a:r>
            <a:endParaRPr sz="2000">
              <a:solidFill>
                <a:srgbClr val="000000"/>
              </a:solidFill>
            </a:endParaRPr>
          </a:p>
        </p:txBody>
      </p:sp>
      <p:pic>
        <p:nvPicPr>
          <p:cNvPr id="170" name="Google Shape;170;g2fd9c97d480_0_51"/>
          <p:cNvPicPr preferRelativeResize="0"/>
          <p:nvPr/>
        </p:nvPicPr>
        <p:blipFill rotWithShape="1">
          <a:blip r:embed="rId3">
            <a:alphaModFix/>
          </a:blip>
          <a:srcRect b="0" l="0" r="0" t="0"/>
          <a:stretch/>
        </p:blipFill>
        <p:spPr>
          <a:xfrm rot="5400000">
            <a:off x="4946863" y="871550"/>
            <a:ext cx="4638675" cy="3257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t/>
            </a:r>
            <a:endParaRPr/>
          </a:p>
        </p:txBody>
      </p:sp>
      <p:pic>
        <p:nvPicPr>
          <p:cNvPr id="63" name="Google Shape;63;p10"/>
          <p:cNvPicPr preferRelativeResize="0"/>
          <p:nvPr/>
        </p:nvPicPr>
        <p:blipFill rotWithShape="1">
          <a:blip r:embed="rId3">
            <a:alphaModFix/>
          </a:blip>
          <a:srcRect b="0" l="0" r="0" t="0"/>
          <a:stretch/>
        </p:blipFill>
        <p:spPr>
          <a:xfrm>
            <a:off x="880400" y="255800"/>
            <a:ext cx="7205774" cy="44410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9"/>
          <p:cNvSpPr txBox="1"/>
          <p:nvPr>
            <p:ph type="ctrTitle"/>
          </p:nvPr>
        </p:nvSpPr>
        <p:spPr>
          <a:xfrm>
            <a:off x="311699" y="509185"/>
            <a:ext cx="8479215"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Spelling</a:t>
            </a:r>
            <a:endParaRPr/>
          </a:p>
        </p:txBody>
      </p:sp>
      <p:sp>
        <p:nvSpPr>
          <p:cNvPr id="176" name="Google Shape;176;p39"/>
          <p:cNvSpPr txBox="1"/>
          <p:nvPr>
            <p:ph idx="1" type="subTitle"/>
          </p:nvPr>
        </p:nvSpPr>
        <p:spPr>
          <a:xfrm>
            <a:off x="311574" y="1565785"/>
            <a:ext cx="8479339" cy="2826900"/>
          </a:xfrm>
          <a:prstGeom prst="rect">
            <a:avLst/>
          </a:prstGeom>
          <a:noFill/>
          <a:ln>
            <a:noFill/>
          </a:ln>
        </p:spPr>
        <p:txBody>
          <a:bodyPr anchorCtr="0" anchor="t" bIns="91425" lIns="91425" spcFirstLastPara="1" rIns="91425" wrap="square" tIns="91425">
            <a:noAutofit/>
          </a:bodyPr>
          <a:lstStyle/>
          <a:p>
            <a:pPr indent="-406400" lvl="0" marL="457200" rtl="0" algn="just">
              <a:lnSpc>
                <a:spcPct val="100000"/>
              </a:lnSpc>
              <a:spcBef>
                <a:spcPts val="0"/>
              </a:spcBef>
              <a:spcAft>
                <a:spcPts val="0"/>
              </a:spcAft>
              <a:buSzPts val="2800"/>
              <a:buChar char="-"/>
            </a:pPr>
            <a:r>
              <a:rPr lang="en-GB"/>
              <a:t>Each week your child will be given spellings to learn focused around a spelling pattern which will be tested during the week.</a:t>
            </a:r>
            <a:endParaRPr/>
          </a:p>
          <a:p>
            <a:pPr indent="-406400" lvl="0" marL="457200" rtl="0" algn="just">
              <a:lnSpc>
                <a:spcPct val="100000"/>
              </a:lnSpc>
              <a:spcBef>
                <a:spcPts val="0"/>
              </a:spcBef>
              <a:spcAft>
                <a:spcPts val="0"/>
              </a:spcAft>
              <a:buSzPts val="2800"/>
              <a:buChar char="-"/>
            </a:pPr>
            <a:r>
              <a:rPr lang="en-GB"/>
              <a:t>Spellings will be sent home on a Friday and tested the following Friday.</a:t>
            </a:r>
            <a:endParaRPr/>
          </a:p>
          <a:p>
            <a:pPr indent="0" lvl="0" marL="0" rtl="0" algn="just">
              <a:lnSpc>
                <a:spcPct val="100000"/>
              </a:lnSpc>
              <a:spcBef>
                <a:spcPts val="0"/>
              </a:spcBef>
              <a:spcAft>
                <a:spcPts val="0"/>
              </a:spcAft>
              <a:buSzPts val="2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g149f705d30b_0_0"/>
          <p:cNvPicPr preferRelativeResize="0"/>
          <p:nvPr/>
        </p:nvPicPr>
        <p:blipFill rotWithShape="1">
          <a:blip r:embed="rId3">
            <a:alphaModFix/>
          </a:blip>
          <a:srcRect b="9681" l="0" r="1739" t="0"/>
          <a:stretch/>
        </p:blipFill>
        <p:spPr>
          <a:xfrm>
            <a:off x="829300" y="0"/>
            <a:ext cx="6711525" cy="4238975"/>
          </a:xfrm>
          <a:prstGeom prst="rect">
            <a:avLst/>
          </a:prstGeom>
          <a:noFill/>
          <a:ln>
            <a:noFill/>
          </a:ln>
        </p:spPr>
      </p:pic>
      <p:sp>
        <p:nvSpPr>
          <p:cNvPr id="182" name="Google Shape;182;g149f705d30b_0_0"/>
          <p:cNvSpPr txBox="1"/>
          <p:nvPr/>
        </p:nvSpPr>
        <p:spPr>
          <a:xfrm>
            <a:off x="3651350" y="119400"/>
            <a:ext cx="53022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New spellings go out: Friday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Spelling test on: </a:t>
            </a:r>
            <a:r>
              <a:rPr lang="en-GB"/>
              <a:t>Fri</a:t>
            </a:r>
            <a:r>
              <a:rPr b="0" i="0" lang="en-GB" sz="1400" u="none" cap="none" strike="noStrike">
                <a:solidFill>
                  <a:srgbClr val="000000"/>
                </a:solidFill>
                <a:latin typeface="Arial"/>
                <a:ea typeface="Arial"/>
                <a:cs typeface="Arial"/>
                <a:sym typeface="Arial"/>
              </a:rPr>
              <a:t>day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Log On:Stuck into reading record book.</a:t>
            </a:r>
            <a:endParaRPr b="0" i="0" sz="1400" u="none" cap="none" strike="noStrike">
              <a:solidFill>
                <a:srgbClr val="000000"/>
              </a:solidFill>
              <a:latin typeface="Arial"/>
              <a:ea typeface="Arial"/>
              <a:cs typeface="Arial"/>
              <a:sym typeface="Arial"/>
            </a:endParaRPr>
          </a:p>
        </p:txBody>
      </p:sp>
      <p:sp>
        <p:nvSpPr>
          <p:cNvPr id="183" name="Google Shape;183;g149f705d30b_0_0"/>
          <p:cNvSpPr txBox="1"/>
          <p:nvPr/>
        </p:nvSpPr>
        <p:spPr>
          <a:xfrm>
            <a:off x="912925" y="79725"/>
            <a:ext cx="6627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149f705d30b_0_0"/>
          <p:cNvSpPr txBox="1"/>
          <p:nvPr/>
        </p:nvSpPr>
        <p:spPr>
          <a:xfrm>
            <a:off x="198550" y="4323800"/>
            <a:ext cx="8754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t>Every child will also bring home a weekly</a:t>
            </a:r>
            <a:r>
              <a:rPr b="0" i="0" lang="en-GB" sz="1400" u="none" cap="none" strike="noStrike">
                <a:solidFill>
                  <a:srgbClr val="000000"/>
                </a:solidFill>
                <a:latin typeface="Arial"/>
                <a:ea typeface="Arial"/>
                <a:cs typeface="Arial"/>
                <a:sym typeface="Arial"/>
              </a:rPr>
              <a:t> spelling list</a:t>
            </a:r>
            <a:r>
              <a:rPr lang="en-GB"/>
              <a:t> to practice the rule being taught. These can also be accessed via Spelling Shed.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fd9c97d480_0_103"/>
          <p:cNvSpPr txBox="1"/>
          <p:nvPr>
            <p:ph type="ctrTitle"/>
          </p:nvPr>
        </p:nvSpPr>
        <p:spPr>
          <a:xfrm>
            <a:off x="311700" y="47550"/>
            <a:ext cx="8520600" cy="965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Handwriting</a:t>
            </a:r>
            <a:endParaRPr/>
          </a:p>
        </p:txBody>
      </p:sp>
      <p:sp>
        <p:nvSpPr>
          <p:cNvPr id="190" name="Google Shape;190;g2fd9c97d480_0_103"/>
          <p:cNvSpPr txBox="1"/>
          <p:nvPr>
            <p:ph idx="1" type="subTitle"/>
          </p:nvPr>
        </p:nvSpPr>
        <p:spPr>
          <a:xfrm>
            <a:off x="238850" y="38628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400"/>
              <a:t>Each week, your child will be taught at least 2 sessions of handwriting. KS2 focus on a cursive approach with the aim of all handwriting being legible and joined (a requirement to achieve age-related expectations in Y6 SATs). </a:t>
            </a:r>
            <a:endParaRPr sz="1400"/>
          </a:p>
          <a:p>
            <a:pPr indent="0" lvl="0" marL="0" rtl="0" algn="ctr">
              <a:spcBef>
                <a:spcPts val="0"/>
              </a:spcBef>
              <a:spcAft>
                <a:spcPts val="0"/>
              </a:spcAft>
              <a:buNone/>
            </a:pPr>
            <a:r>
              <a:rPr lang="en-GB" sz="1400"/>
              <a:t>Pen licences will be given out when a child demonstrates legible cursive handwriting throughout all subjects or when a teacher deems suitable.</a:t>
            </a:r>
            <a:endParaRPr sz="1400"/>
          </a:p>
        </p:txBody>
      </p:sp>
      <p:pic>
        <p:nvPicPr>
          <p:cNvPr id="191" name="Google Shape;191;g2fd9c97d480_0_103"/>
          <p:cNvPicPr preferRelativeResize="0"/>
          <p:nvPr/>
        </p:nvPicPr>
        <p:blipFill>
          <a:blip r:embed="rId3">
            <a:alphaModFix/>
          </a:blip>
          <a:stretch>
            <a:fillRect/>
          </a:stretch>
        </p:blipFill>
        <p:spPr>
          <a:xfrm>
            <a:off x="1997050" y="972173"/>
            <a:ext cx="5149899" cy="28169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39157cd815_0_9"/>
          <p:cNvSpPr txBox="1"/>
          <p:nvPr>
            <p:ph type="ctrTitle"/>
          </p:nvPr>
        </p:nvSpPr>
        <p:spPr>
          <a:xfrm>
            <a:off x="311699" y="509185"/>
            <a:ext cx="8479200" cy="1056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Assessment</a:t>
            </a:r>
            <a:endParaRPr/>
          </a:p>
        </p:txBody>
      </p:sp>
      <p:sp>
        <p:nvSpPr>
          <p:cNvPr id="197" name="Google Shape;197;g139157cd815_0_9"/>
          <p:cNvSpPr txBox="1"/>
          <p:nvPr>
            <p:ph idx="1" type="subTitle"/>
          </p:nvPr>
        </p:nvSpPr>
        <p:spPr>
          <a:xfrm>
            <a:off x="311699" y="1457610"/>
            <a:ext cx="8479200" cy="2826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en-GB" sz="2300"/>
              <a:t>Throughout the year there will be formative and summative assessment of the children across the curriculum. These judgements will be moderated internally, by Subject Leaders and within the cluster. </a:t>
            </a:r>
            <a:endParaRPr sz="2300"/>
          </a:p>
          <a:p>
            <a:pPr indent="0" lvl="0" marL="0" rtl="0" algn="just">
              <a:lnSpc>
                <a:spcPct val="100000"/>
              </a:lnSpc>
              <a:spcBef>
                <a:spcPts val="0"/>
              </a:spcBef>
              <a:spcAft>
                <a:spcPts val="0"/>
              </a:spcAft>
              <a:buSzPts val="2800"/>
              <a:buNone/>
            </a:pPr>
            <a:r>
              <a:rPr lang="en-GB" sz="2300"/>
              <a:t>The evidence gathered will show that your child is working within one of the following:</a:t>
            </a:r>
            <a:endParaRPr sz="2300"/>
          </a:p>
          <a:p>
            <a:pPr indent="0" lvl="0" marL="0" rtl="0" algn="just">
              <a:lnSpc>
                <a:spcPct val="100000"/>
              </a:lnSpc>
              <a:spcBef>
                <a:spcPts val="0"/>
              </a:spcBef>
              <a:spcAft>
                <a:spcPts val="0"/>
              </a:spcAft>
              <a:buSzPts val="2800"/>
              <a:buNone/>
            </a:pPr>
            <a:r>
              <a:rPr lang="en-GB" sz="2300"/>
              <a:t>Pre Key stage </a:t>
            </a:r>
            <a:endParaRPr sz="2300"/>
          </a:p>
          <a:p>
            <a:pPr indent="0" lvl="0" marL="0" rtl="0" algn="just">
              <a:lnSpc>
                <a:spcPct val="100000"/>
              </a:lnSpc>
              <a:spcBef>
                <a:spcPts val="0"/>
              </a:spcBef>
              <a:spcAft>
                <a:spcPts val="0"/>
              </a:spcAft>
              <a:buSzPts val="2800"/>
              <a:buNone/>
            </a:pPr>
            <a:r>
              <a:rPr lang="en-GB" sz="2300"/>
              <a:t>Working towards age related expectations (WTS)</a:t>
            </a:r>
            <a:endParaRPr sz="2300"/>
          </a:p>
          <a:p>
            <a:pPr indent="0" lvl="0" marL="0" rtl="0" algn="just">
              <a:lnSpc>
                <a:spcPct val="100000"/>
              </a:lnSpc>
              <a:spcBef>
                <a:spcPts val="0"/>
              </a:spcBef>
              <a:spcAft>
                <a:spcPts val="0"/>
              </a:spcAft>
              <a:buSzPts val="2800"/>
              <a:buNone/>
            </a:pPr>
            <a:r>
              <a:rPr lang="en-GB" sz="2300"/>
              <a:t>Working at age related expectations  (ARE)</a:t>
            </a:r>
            <a:endParaRPr sz="2300"/>
          </a:p>
          <a:p>
            <a:pPr indent="0" lvl="0" marL="0" rtl="0" algn="just">
              <a:lnSpc>
                <a:spcPct val="100000"/>
              </a:lnSpc>
              <a:spcBef>
                <a:spcPts val="0"/>
              </a:spcBef>
              <a:spcAft>
                <a:spcPts val="0"/>
              </a:spcAft>
              <a:buSzPts val="2800"/>
              <a:buNone/>
            </a:pPr>
            <a:r>
              <a:rPr lang="en-GB" sz="2300"/>
              <a:t>Working at greater depth (GDS)</a:t>
            </a:r>
            <a:endParaRPr sz="2300"/>
          </a:p>
          <a:p>
            <a:pPr indent="0" lvl="0" marL="0" rtl="0" algn="just">
              <a:lnSpc>
                <a:spcPct val="100000"/>
              </a:lnSpc>
              <a:spcBef>
                <a:spcPts val="0"/>
              </a:spcBef>
              <a:spcAft>
                <a:spcPts val="0"/>
              </a:spcAft>
              <a:buSzPts val="2800"/>
              <a:buNone/>
            </a:pPr>
            <a:r>
              <a:t/>
            </a:r>
            <a:endParaRPr sz="2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type="ctrTitle"/>
          </p:nvPr>
        </p:nvSpPr>
        <p:spPr>
          <a:xfrm>
            <a:off x="311700" y="548238"/>
            <a:ext cx="8520600" cy="985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Communication</a:t>
            </a:r>
            <a:endParaRPr/>
          </a:p>
        </p:txBody>
      </p:sp>
      <p:sp>
        <p:nvSpPr>
          <p:cNvPr id="203" name="Google Shape;203;p15"/>
          <p:cNvSpPr txBox="1"/>
          <p:nvPr/>
        </p:nvSpPr>
        <p:spPr>
          <a:xfrm>
            <a:off x="587825" y="1608750"/>
            <a:ext cx="7925100" cy="32016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Clr>
                <a:srgbClr val="000000"/>
              </a:buClr>
              <a:buSzPts val="3000"/>
              <a:buFont typeface="Arial"/>
              <a:buChar char="●"/>
            </a:pPr>
            <a:r>
              <a:rPr b="0" i="0" lang="en-GB" sz="3000" u="none" cap="none" strike="noStrike">
                <a:solidFill>
                  <a:srgbClr val="000000"/>
                </a:solidFill>
                <a:latin typeface="Arial"/>
                <a:ea typeface="Arial"/>
                <a:cs typeface="Arial"/>
                <a:sym typeface="Arial"/>
              </a:rPr>
              <a:t>School newsletters</a:t>
            </a:r>
            <a:endParaRPr b="0" i="0" sz="3000" u="none" cap="none" strike="noStrike">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Char char="●"/>
            </a:pPr>
            <a:r>
              <a:rPr b="0" i="0" lang="en-GB" sz="3000" u="none" cap="none" strike="noStrike">
                <a:solidFill>
                  <a:srgbClr val="000000"/>
                </a:solidFill>
                <a:latin typeface="Arial"/>
                <a:ea typeface="Arial"/>
                <a:cs typeface="Arial"/>
                <a:sym typeface="Arial"/>
              </a:rPr>
              <a:t>Dojo</a:t>
            </a:r>
            <a:endParaRPr b="0" i="0" sz="1400" u="none" cap="none" strike="noStrike">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Char char="●"/>
            </a:pPr>
            <a:r>
              <a:rPr b="0" i="0" lang="en-GB" sz="3000" u="none" cap="none" strike="noStrike">
                <a:solidFill>
                  <a:srgbClr val="000000"/>
                </a:solidFill>
                <a:latin typeface="Arial"/>
                <a:ea typeface="Arial"/>
                <a:cs typeface="Arial"/>
                <a:sym typeface="Arial"/>
              </a:rPr>
              <a:t>Pupil Asset</a:t>
            </a:r>
            <a:endParaRPr b="0" i="0" sz="3000" u="none" cap="none" strike="noStrike">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Char char="●"/>
            </a:pPr>
            <a:r>
              <a:rPr b="0" i="0" lang="en-GB" sz="3000" u="none" cap="none" strike="noStrike">
                <a:solidFill>
                  <a:srgbClr val="000000"/>
                </a:solidFill>
                <a:latin typeface="Arial"/>
                <a:ea typeface="Arial"/>
                <a:cs typeface="Arial"/>
                <a:sym typeface="Arial"/>
              </a:rPr>
              <a:t>Website</a:t>
            </a:r>
            <a:endParaRPr b="0" i="0" sz="3000" u="none" cap="none" strike="noStrike">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Char char="●"/>
            </a:pPr>
            <a:r>
              <a:rPr b="0" i="0" lang="en-GB" sz="3000" u="none" cap="none" strike="noStrike">
                <a:solidFill>
                  <a:srgbClr val="000000"/>
                </a:solidFill>
                <a:latin typeface="Arial"/>
                <a:ea typeface="Arial"/>
                <a:cs typeface="Arial"/>
                <a:sym typeface="Arial"/>
              </a:rPr>
              <a:t>Arrange a teacher meeting through the office (virtual or at a distance)</a:t>
            </a:r>
            <a:endParaRPr b="0" i="0" sz="3000" u="none" cap="none" strike="noStrike">
              <a:solidFill>
                <a:srgbClr val="000000"/>
              </a:solidFill>
              <a:latin typeface="Arial"/>
              <a:ea typeface="Arial"/>
              <a:cs typeface="Arial"/>
              <a:sym typeface="Arial"/>
            </a:endParaRPr>
          </a:p>
        </p:txBody>
      </p:sp>
      <p:pic>
        <p:nvPicPr>
          <p:cNvPr id="204" name="Google Shape;204;p15"/>
          <p:cNvPicPr preferRelativeResize="0"/>
          <p:nvPr/>
        </p:nvPicPr>
        <p:blipFill rotWithShape="1">
          <a:blip r:embed="rId3">
            <a:alphaModFix/>
          </a:blip>
          <a:srcRect b="0" l="0" r="0" t="0"/>
          <a:stretch/>
        </p:blipFill>
        <p:spPr>
          <a:xfrm>
            <a:off x="7124950" y="190350"/>
            <a:ext cx="1418400" cy="1418400"/>
          </a:xfrm>
          <a:prstGeom prst="rect">
            <a:avLst/>
          </a:prstGeom>
          <a:noFill/>
          <a:ln>
            <a:noFill/>
          </a:ln>
        </p:spPr>
      </p:pic>
      <p:pic>
        <p:nvPicPr>
          <p:cNvPr id="205" name="Google Shape;205;p15"/>
          <p:cNvPicPr preferRelativeResize="0"/>
          <p:nvPr/>
        </p:nvPicPr>
        <p:blipFill rotWithShape="1">
          <a:blip r:embed="rId4">
            <a:alphaModFix/>
          </a:blip>
          <a:srcRect b="0" l="0" r="0" t="0"/>
          <a:stretch/>
        </p:blipFill>
        <p:spPr>
          <a:xfrm>
            <a:off x="587825" y="190350"/>
            <a:ext cx="1146550" cy="1316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149f705d30b_0_75"/>
          <p:cNvSpPr txBox="1"/>
          <p:nvPr>
            <p:ph type="ctrTitle"/>
          </p:nvPr>
        </p:nvSpPr>
        <p:spPr>
          <a:xfrm>
            <a:off x="311700" y="548238"/>
            <a:ext cx="8520600" cy="985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Communication</a:t>
            </a:r>
            <a:endParaRPr/>
          </a:p>
        </p:txBody>
      </p:sp>
      <p:sp>
        <p:nvSpPr>
          <p:cNvPr id="211" name="Google Shape;211;g149f705d30b_0_75"/>
          <p:cNvSpPr txBox="1"/>
          <p:nvPr/>
        </p:nvSpPr>
        <p:spPr>
          <a:xfrm>
            <a:off x="587825" y="1608750"/>
            <a:ext cx="7925100" cy="320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Do let us know if you need any financial support, as it is possible you can be supported through pupil premium. </a:t>
            </a:r>
            <a:endParaRPr b="0" i="0" sz="2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212529"/>
                </a:solidFill>
                <a:latin typeface="Trebuchet MS"/>
                <a:ea typeface="Trebuchet MS"/>
                <a:cs typeface="Trebuchet MS"/>
                <a:sym typeface="Trebuchet MS"/>
              </a:rPr>
              <a:t>Were you aware that last year 20% of the children in Cambridgeshire who were eligible for a Free School Meal did not do so?  Currently a school will receive £1,300 per pupil claiming Free School Meals.  This money is called Pupil Premium Funding and can be used to support the child’s education in the form of smaller classes, TA support, if necessary or funding to help the pupil’s parents to meet the cost of school trips.  This additional income is only received by the school if you apply for Free School Meals, however, please note that your child does not have to have a Free School Meal if they would prefer not to.</a:t>
            </a:r>
            <a:endParaRPr b="0" i="0" sz="1200" u="none" cap="none" strike="noStrike">
              <a:solidFill>
                <a:srgbClr val="212529"/>
              </a:solidFill>
              <a:latin typeface="Trebuchet MS"/>
              <a:ea typeface="Trebuchet MS"/>
              <a:cs typeface="Trebuchet MS"/>
              <a:sym typeface="Trebuchet MS"/>
            </a:endParaRPr>
          </a:p>
          <a:p>
            <a:pPr indent="0" lvl="0" marL="0" marR="0" rtl="0" algn="l">
              <a:lnSpc>
                <a:spcPct val="115000"/>
              </a:lnSpc>
              <a:spcBef>
                <a:spcPts val="1200"/>
              </a:spcBef>
              <a:spcAft>
                <a:spcPts val="0"/>
              </a:spcAft>
              <a:buClr>
                <a:srgbClr val="000000"/>
              </a:buClr>
              <a:buSzPts val="1200"/>
              <a:buFont typeface="Arial"/>
              <a:buNone/>
            </a:pPr>
            <a:r>
              <a:rPr b="0" i="0" lang="en-GB" sz="1200" u="none" cap="none" strike="noStrike">
                <a:solidFill>
                  <a:srgbClr val="212529"/>
                </a:solidFill>
                <a:latin typeface="Trebuchet MS"/>
                <a:ea typeface="Trebuchet MS"/>
                <a:cs typeface="Trebuchet MS"/>
                <a:sym typeface="Trebuchet MS"/>
              </a:rPr>
              <a:t>Don’t delay - Apply today! The office will be happy to support you - so do contact them, or let your class teacher know. There are also details on our website: </a:t>
            </a:r>
            <a:r>
              <a:rPr b="0" i="0" lang="en-GB" sz="1200" u="sng" cap="none" strike="noStrike">
                <a:solidFill>
                  <a:schemeClr val="hlink"/>
                </a:solidFill>
                <a:latin typeface="Trebuchet MS"/>
                <a:ea typeface="Trebuchet MS"/>
                <a:cs typeface="Trebuchet MS"/>
                <a:sym typeface="Trebuchet MS"/>
                <a:hlinkClick r:id="rId3"/>
              </a:rPr>
              <a:t>https://www.sutton.cambs.sch.uk/web/pupil_premium_information/51473</a:t>
            </a:r>
            <a:endParaRPr b="0" i="0" sz="1200" u="none" cap="none" strike="noStrike">
              <a:solidFill>
                <a:srgbClr val="212529"/>
              </a:solidFill>
              <a:latin typeface="Trebuchet MS"/>
              <a:ea typeface="Trebuchet MS"/>
              <a:cs typeface="Trebuchet MS"/>
              <a:sym typeface="Trebuchet MS"/>
            </a:endParaRPr>
          </a:p>
          <a:p>
            <a:pPr indent="0" lvl="0" marL="0" marR="0" rtl="0" algn="l">
              <a:lnSpc>
                <a:spcPct val="115000"/>
              </a:lnSpc>
              <a:spcBef>
                <a:spcPts val="1200"/>
              </a:spcBef>
              <a:spcAft>
                <a:spcPts val="0"/>
              </a:spcAft>
              <a:buClr>
                <a:schemeClr val="dk1"/>
              </a:buClr>
              <a:buSzPts val="1100"/>
              <a:buFont typeface="Arial"/>
              <a:buNone/>
            </a:pPr>
            <a:r>
              <a:t/>
            </a:r>
            <a:endParaRPr b="0" i="0" sz="1200" u="none" cap="none" strike="noStrike">
              <a:solidFill>
                <a:srgbClr val="212529"/>
              </a:solidFill>
              <a:latin typeface="Trebuchet MS"/>
              <a:ea typeface="Trebuchet MS"/>
              <a:cs typeface="Trebuchet MS"/>
              <a:sym typeface="Trebuchet MS"/>
            </a:endParaRPr>
          </a:p>
          <a:p>
            <a:pPr indent="0" lvl="0" marL="0" marR="0" rtl="0" algn="l">
              <a:lnSpc>
                <a:spcPct val="115000"/>
              </a:lnSpc>
              <a:spcBef>
                <a:spcPts val="1200"/>
              </a:spcBef>
              <a:spcAft>
                <a:spcPts val="0"/>
              </a:spcAft>
              <a:buClr>
                <a:schemeClr val="dk1"/>
              </a:buClr>
              <a:buSzPts val="1100"/>
              <a:buFont typeface="Arial"/>
              <a:buNone/>
            </a:pPr>
            <a:r>
              <a:t/>
            </a:r>
            <a:endParaRPr b="0" i="0" sz="1200" u="none" cap="none" strike="noStrike">
              <a:solidFill>
                <a:srgbClr val="212529"/>
              </a:solidFill>
              <a:highlight>
                <a:srgbClr val="FFFFFF"/>
              </a:highlight>
              <a:latin typeface="Trebuchet MS"/>
              <a:ea typeface="Trebuchet MS"/>
              <a:cs typeface="Trebuchet MS"/>
              <a:sym typeface="Trebuchet MS"/>
            </a:endParaRPr>
          </a:p>
          <a:p>
            <a:pPr indent="0" lvl="0" marL="0" marR="0" rtl="0" algn="l">
              <a:lnSpc>
                <a:spcPct val="100000"/>
              </a:lnSpc>
              <a:spcBef>
                <a:spcPts val="120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pic>
        <p:nvPicPr>
          <p:cNvPr id="212" name="Google Shape;212;g149f705d30b_0_75"/>
          <p:cNvPicPr preferRelativeResize="0"/>
          <p:nvPr/>
        </p:nvPicPr>
        <p:blipFill rotWithShape="1">
          <a:blip r:embed="rId4">
            <a:alphaModFix/>
          </a:blip>
          <a:srcRect b="0" l="0" r="0" t="0"/>
          <a:stretch/>
        </p:blipFill>
        <p:spPr>
          <a:xfrm>
            <a:off x="7124950" y="190350"/>
            <a:ext cx="1418400" cy="1418400"/>
          </a:xfrm>
          <a:prstGeom prst="rect">
            <a:avLst/>
          </a:prstGeom>
          <a:noFill/>
          <a:ln>
            <a:noFill/>
          </a:ln>
        </p:spPr>
      </p:pic>
      <p:pic>
        <p:nvPicPr>
          <p:cNvPr id="213" name="Google Shape;213;g149f705d30b_0_75"/>
          <p:cNvPicPr preferRelativeResize="0"/>
          <p:nvPr/>
        </p:nvPicPr>
        <p:blipFill rotWithShape="1">
          <a:blip r:embed="rId5">
            <a:alphaModFix/>
          </a:blip>
          <a:srcRect b="0" l="0" r="0" t="0"/>
          <a:stretch/>
        </p:blipFill>
        <p:spPr>
          <a:xfrm>
            <a:off x="587825" y="190350"/>
            <a:ext cx="1146550" cy="1316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6"/>
          <p:cNvSpPr txBox="1"/>
          <p:nvPr>
            <p:ph type="title"/>
          </p:nvPr>
        </p:nvSpPr>
        <p:spPr>
          <a:xfrm>
            <a:off x="2156976" y="457974"/>
            <a:ext cx="2249285" cy="133232"/>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GB"/>
              <a:t>Birthdays     </a:t>
            </a:r>
            <a:endParaRPr/>
          </a:p>
        </p:txBody>
      </p:sp>
      <p:sp>
        <p:nvSpPr>
          <p:cNvPr id="219" name="Google Shape;219;p16"/>
          <p:cNvSpPr txBox="1"/>
          <p:nvPr/>
        </p:nvSpPr>
        <p:spPr>
          <a:xfrm>
            <a:off x="284204" y="1145059"/>
            <a:ext cx="84567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As a healthy school we observe the school policy of birthday book donations.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When it is your child's birthday, if you would like to, you can donate a book that your child's loves to the school. The book will be will be labelled with a special birthday sticker and placed in our lovely library for other children to then enjoy too.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Any students who bring in sweets for birthdays, will kindly be asked to take the sweets back home as we need to be mindful of healthy eating and dietary restrictions for various students. </a:t>
            </a:r>
            <a:endParaRPr b="0" i="0" sz="1800" u="none" cap="none" strike="noStrike">
              <a:solidFill>
                <a:srgbClr val="000000"/>
              </a:solidFill>
              <a:latin typeface="Arial"/>
              <a:ea typeface="Arial"/>
              <a:cs typeface="Arial"/>
              <a:sym typeface="Arial"/>
            </a:endParaRPr>
          </a:p>
        </p:txBody>
      </p:sp>
      <p:pic>
        <p:nvPicPr>
          <p:cNvPr descr="Happy Birthday Balloons Round Foil Helium Balloon 43cm / 17Inch | Partyrama" id="220" name="Google Shape;220;p16"/>
          <p:cNvPicPr preferRelativeResize="0"/>
          <p:nvPr/>
        </p:nvPicPr>
        <p:blipFill rotWithShape="1">
          <a:blip r:embed="rId3">
            <a:alphaModFix/>
          </a:blip>
          <a:srcRect b="0" l="0" r="0" t="0"/>
          <a:stretch/>
        </p:blipFill>
        <p:spPr>
          <a:xfrm>
            <a:off x="7345776" y="170498"/>
            <a:ext cx="1016325" cy="1016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7"/>
          <p:cNvSpPr txBox="1"/>
          <p:nvPr>
            <p:ph type="ctrTitle"/>
          </p:nvPr>
        </p:nvSpPr>
        <p:spPr>
          <a:xfrm>
            <a:off x="311700" y="1572199"/>
            <a:ext cx="8520600" cy="1698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The Year Ahead</a:t>
            </a:r>
            <a:endParaRPr/>
          </a:p>
          <a:p>
            <a:pPr indent="0" lvl="0" marL="0" rtl="0" algn="ctr">
              <a:lnSpc>
                <a:spcPct val="100000"/>
              </a:lnSpc>
              <a:spcBef>
                <a:spcPts val="0"/>
              </a:spcBef>
              <a:spcAft>
                <a:spcPts val="0"/>
              </a:spcAft>
              <a:buSzPts val="5200"/>
              <a:buNone/>
            </a:pPr>
            <a:r>
              <a:rPr lang="en-GB" sz="3000"/>
              <a:t>Supporting your child at home</a:t>
            </a:r>
            <a:endParaRPr sz="3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1394eb3350c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					Homework Expectations</a:t>
            </a:r>
            <a:endParaRPr/>
          </a:p>
        </p:txBody>
      </p:sp>
      <p:sp>
        <p:nvSpPr>
          <p:cNvPr id="231" name="Google Shape;231;g1394eb3350c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Reading expectations in Guided reading.  All children will be set a specific amount to read in Guided Reading.  They are all aware that it is their responsibility to make sure this is done each week.  If they don’t manage it in the sessions then they can take the book home.</a:t>
            </a:r>
            <a:endParaRPr/>
          </a:p>
          <a:p>
            <a:pPr indent="-342900" lvl="0" marL="457200" rtl="0" algn="l">
              <a:lnSpc>
                <a:spcPct val="115000"/>
              </a:lnSpc>
              <a:spcBef>
                <a:spcPts val="0"/>
              </a:spcBef>
              <a:spcAft>
                <a:spcPts val="0"/>
              </a:spcAft>
              <a:buSzPts val="1800"/>
              <a:buChar char="-"/>
            </a:pPr>
            <a:r>
              <a:rPr lang="en-GB"/>
              <a:t>Spellings.  As explained before these are set on a Friday and then tested the following Friday. </a:t>
            </a:r>
            <a:endParaRPr/>
          </a:p>
          <a:p>
            <a:pPr indent="-342900" lvl="0" marL="457200" rtl="0" algn="l">
              <a:lnSpc>
                <a:spcPct val="115000"/>
              </a:lnSpc>
              <a:spcBef>
                <a:spcPts val="0"/>
              </a:spcBef>
              <a:spcAft>
                <a:spcPts val="0"/>
              </a:spcAft>
              <a:buSzPts val="1800"/>
              <a:buChar char="-"/>
            </a:pPr>
            <a:r>
              <a:rPr lang="en-GB"/>
              <a:t>Times tables.  It is expected that by the end of Year 4 that children should know their times tables to 12 x 12.  If your child does not then please make sure they are using TTRS as much as possible to help them secure them. </a:t>
            </a:r>
            <a:endParaRPr/>
          </a:p>
          <a:p>
            <a:pPr indent="0" lvl="0" marL="457200" rtl="0" algn="l">
              <a:lnSpc>
                <a:spcPct val="115000"/>
              </a:lnSpc>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8"/>
          <p:cNvSpPr txBox="1"/>
          <p:nvPr>
            <p:ph type="title"/>
          </p:nvPr>
        </p:nvSpPr>
        <p:spPr>
          <a:xfrm>
            <a:off x="255725" y="1143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What can you do?</a:t>
            </a:r>
            <a:endParaRPr/>
          </a:p>
        </p:txBody>
      </p:sp>
      <p:sp>
        <p:nvSpPr>
          <p:cNvPr id="237" name="Google Shape;237;p18"/>
          <p:cNvSpPr txBox="1"/>
          <p:nvPr>
            <p:ph idx="1" type="body"/>
          </p:nvPr>
        </p:nvSpPr>
        <p:spPr>
          <a:xfrm>
            <a:off x="209075" y="2040300"/>
            <a:ext cx="8520600" cy="4010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Read to your child, read with your child and have your child read to you. </a:t>
            </a:r>
            <a:endParaRPr/>
          </a:p>
          <a:p>
            <a:pPr indent="-342900" lvl="0" marL="457200" rtl="0" algn="l">
              <a:lnSpc>
                <a:spcPct val="115000"/>
              </a:lnSpc>
              <a:spcBef>
                <a:spcPts val="0"/>
              </a:spcBef>
              <a:spcAft>
                <a:spcPts val="0"/>
              </a:spcAft>
              <a:buSzPts val="1800"/>
              <a:buChar char="●"/>
            </a:pPr>
            <a:r>
              <a:rPr lang="en-GB"/>
              <a:t>Spellings – weekly spelling set on Spelling Shed.</a:t>
            </a:r>
            <a:endParaRPr/>
          </a:p>
          <a:p>
            <a:pPr indent="-342900" lvl="0" marL="457200" rtl="0" algn="l">
              <a:lnSpc>
                <a:spcPct val="115000"/>
              </a:lnSpc>
              <a:spcBef>
                <a:spcPts val="0"/>
              </a:spcBef>
              <a:spcAft>
                <a:spcPts val="0"/>
              </a:spcAft>
              <a:buSzPts val="1800"/>
              <a:buChar char="●"/>
            </a:pPr>
            <a:r>
              <a:rPr lang="en-GB"/>
              <a:t>Times tables - children have access to Times Table Rockstars.</a:t>
            </a:r>
            <a:endParaRPr/>
          </a:p>
          <a:p>
            <a:pPr indent="-342900" lvl="0" marL="457200" rtl="0" algn="l">
              <a:lnSpc>
                <a:spcPct val="115000"/>
              </a:lnSpc>
              <a:spcBef>
                <a:spcPts val="0"/>
              </a:spcBef>
              <a:spcAft>
                <a:spcPts val="0"/>
              </a:spcAft>
              <a:buSzPts val="1800"/>
              <a:buChar char="●"/>
            </a:pPr>
            <a:r>
              <a:rPr lang="en-GB"/>
              <a:t>Use the knowledge notes to recap key vocabulary and to help you discuss topics with your child. </a:t>
            </a:r>
            <a:endParaRPr/>
          </a:p>
          <a:p>
            <a:pPr indent="-342900" lvl="0" marL="457200" rtl="0" algn="l">
              <a:lnSpc>
                <a:spcPct val="115000"/>
              </a:lnSpc>
              <a:spcBef>
                <a:spcPts val="0"/>
              </a:spcBef>
              <a:spcAft>
                <a:spcPts val="0"/>
              </a:spcAft>
              <a:buSzPts val="1800"/>
              <a:buChar char="●"/>
            </a:pPr>
            <a:r>
              <a:rPr lang="en-GB"/>
              <a:t>Communicate with us! Let us know how it is going, and do let us know if you need any support :-)</a:t>
            </a:r>
            <a:endParaRPr/>
          </a:p>
          <a:p>
            <a:pPr indent="0" lvl="0" marL="0" rtl="0" algn="l">
              <a:lnSpc>
                <a:spcPct val="115000"/>
              </a:lnSpc>
              <a:spcBef>
                <a:spcPts val="1600"/>
              </a:spcBef>
              <a:spcAft>
                <a:spcPts val="1600"/>
              </a:spcAft>
              <a:buSzPts val="1800"/>
              <a:buNone/>
            </a:pPr>
            <a:r>
              <a:t/>
            </a:r>
            <a:endParaRPr/>
          </a:p>
        </p:txBody>
      </p:sp>
      <p:pic>
        <p:nvPicPr>
          <p:cNvPr id="238" name="Google Shape;238;p18"/>
          <p:cNvPicPr preferRelativeResize="0"/>
          <p:nvPr/>
        </p:nvPicPr>
        <p:blipFill rotWithShape="1">
          <a:blip r:embed="rId3">
            <a:alphaModFix/>
          </a:blip>
          <a:srcRect b="0" l="0" r="0" t="0"/>
          <a:stretch/>
        </p:blipFill>
        <p:spPr>
          <a:xfrm>
            <a:off x="3536675" y="195450"/>
            <a:ext cx="1728801" cy="1728801"/>
          </a:xfrm>
          <a:prstGeom prst="rect">
            <a:avLst/>
          </a:prstGeom>
          <a:noFill/>
          <a:ln>
            <a:noFill/>
          </a:ln>
        </p:spPr>
      </p:pic>
      <p:pic>
        <p:nvPicPr>
          <p:cNvPr id="239" name="Google Shape;239;p18"/>
          <p:cNvPicPr preferRelativeResize="0"/>
          <p:nvPr/>
        </p:nvPicPr>
        <p:blipFill rotWithShape="1">
          <a:blip r:embed="rId4">
            <a:alphaModFix/>
          </a:blip>
          <a:srcRect b="0" l="0" r="0" t="0"/>
          <a:stretch/>
        </p:blipFill>
        <p:spPr>
          <a:xfrm>
            <a:off x="883925" y="803113"/>
            <a:ext cx="1598200" cy="1121125"/>
          </a:xfrm>
          <a:prstGeom prst="rect">
            <a:avLst/>
          </a:prstGeom>
          <a:noFill/>
          <a:ln>
            <a:noFill/>
          </a:ln>
        </p:spPr>
      </p:pic>
      <p:pic>
        <p:nvPicPr>
          <p:cNvPr id="240" name="Google Shape;240;p18"/>
          <p:cNvPicPr preferRelativeResize="0"/>
          <p:nvPr/>
        </p:nvPicPr>
        <p:blipFill rotWithShape="1">
          <a:blip r:embed="rId5">
            <a:alphaModFix/>
          </a:blip>
          <a:srcRect b="0" l="0" r="0" t="0"/>
          <a:stretch/>
        </p:blipFill>
        <p:spPr>
          <a:xfrm>
            <a:off x="6048625" y="803122"/>
            <a:ext cx="1515949" cy="1200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149f705d30b_0_31"/>
          <p:cNvSpPr txBox="1"/>
          <p:nvPr>
            <p:ph type="title"/>
          </p:nvPr>
        </p:nvSpPr>
        <p:spPr>
          <a:xfrm>
            <a:off x="270275" y="357425"/>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GB" sz="1200"/>
              <a:t>Our vision as a Church of England school places Christian values at the heart of everything we do. The values are encapsulated in the acronym STRIVE - ‘Safety, Togetherness, Respect, Integrity, Valued and Excellence’. As a school community, we aim to serve one another and work together for the common good, so that everyone can experience life in all its fullness. (John 10:10). The parable of the mustard seed (Mark 4:30-32) can represent our children, who are nurtured here, and enabled to live life in its fullness through our teaching and care. It can also represent our school flourishing within our community and the community connecting to our diverse world.</a:t>
            </a:r>
            <a:endParaRPr sz="1200"/>
          </a:p>
          <a:p>
            <a:pPr indent="0" lvl="0" marL="0" rtl="0" algn="ctr">
              <a:lnSpc>
                <a:spcPct val="100000"/>
              </a:lnSpc>
              <a:spcBef>
                <a:spcPts val="0"/>
              </a:spcBef>
              <a:spcAft>
                <a:spcPts val="0"/>
              </a:spcAft>
              <a:buSzPts val="3600"/>
              <a:buNone/>
            </a:pPr>
            <a:r>
              <a:t/>
            </a:r>
            <a:endParaRPr sz="1200"/>
          </a:p>
          <a:p>
            <a:pPr indent="0" lvl="0" marL="0" rtl="0" algn="ctr">
              <a:lnSpc>
                <a:spcPct val="100000"/>
              </a:lnSpc>
              <a:spcBef>
                <a:spcPts val="0"/>
              </a:spcBef>
              <a:spcAft>
                <a:spcPts val="0"/>
              </a:spcAft>
              <a:buSzPts val="3600"/>
              <a:buNone/>
            </a:pPr>
            <a:r>
              <a:t/>
            </a:r>
            <a:endParaRPr sz="1200"/>
          </a:p>
        </p:txBody>
      </p:sp>
      <p:pic>
        <p:nvPicPr>
          <p:cNvPr id="69" name="Google Shape;69;g149f705d30b_0_31"/>
          <p:cNvPicPr preferRelativeResize="0"/>
          <p:nvPr/>
        </p:nvPicPr>
        <p:blipFill rotWithShape="1">
          <a:blip r:embed="rId3">
            <a:alphaModFix/>
          </a:blip>
          <a:srcRect b="0" l="0" r="0" t="0"/>
          <a:stretch/>
        </p:blipFill>
        <p:spPr>
          <a:xfrm>
            <a:off x="2711313" y="1306725"/>
            <a:ext cx="3389925" cy="33899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9"/>
          <p:cNvSpPr txBox="1"/>
          <p:nvPr>
            <p:ph type="ctrTitle"/>
          </p:nvPr>
        </p:nvSpPr>
        <p:spPr>
          <a:xfrm>
            <a:off x="311700" y="1868138"/>
            <a:ext cx="8520600" cy="985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a:t>Thank you!</a:t>
            </a:r>
            <a:endParaRPr/>
          </a:p>
          <a:p>
            <a:pPr indent="0" lvl="0" marL="0" rtl="0" algn="ctr">
              <a:lnSpc>
                <a:spcPct val="100000"/>
              </a:lnSpc>
              <a:spcBef>
                <a:spcPts val="0"/>
              </a:spcBef>
              <a:spcAft>
                <a:spcPts val="0"/>
              </a:spcAft>
              <a:buSzPts val="5200"/>
              <a:buNone/>
            </a:pPr>
            <a:r>
              <a:rPr lang="en-GB"/>
              <a:t>We welcome any 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49f705d30b_0_37"/>
          <p:cNvSpPr txBox="1"/>
          <p:nvPr/>
        </p:nvSpPr>
        <p:spPr>
          <a:xfrm>
            <a:off x="330525" y="2610225"/>
            <a:ext cx="86487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At Sutton Primary School, we have four house teams. These are based upon inspirational figures linked to nurturing and caring for our environment. When children join, they are allocated to a house team. For each house, we have a male and female house captain from Year 6. House Captains are responsible for promoting the ethos and values of their house, encouraging pupils to do their best in house competitions, and helping staff organise competitions. In line with our Behaviour Policy, throughout each day pupils can earn House Points for excellent effort in learning, excellent effort when completing home learning tasks, being an outstanding role model as well as many other opportunities. House Points accumulated each week are counted and in our weekly Celebration Assemblies the winning house for the week is announced. At the end of the academic year, the winning house is awarded the Rev. Mary Hancock House Cup.</a:t>
            </a:r>
            <a:endParaRPr b="0" i="0" sz="1400" u="none" cap="none" strike="noStrike">
              <a:solidFill>
                <a:srgbClr val="000000"/>
              </a:solidFill>
              <a:latin typeface="Arial"/>
              <a:ea typeface="Arial"/>
              <a:cs typeface="Arial"/>
              <a:sym typeface="Arial"/>
            </a:endParaRPr>
          </a:p>
        </p:txBody>
      </p:sp>
      <p:pic>
        <p:nvPicPr>
          <p:cNvPr id="75" name="Google Shape;75;g149f705d30b_0_37"/>
          <p:cNvPicPr preferRelativeResize="0"/>
          <p:nvPr/>
        </p:nvPicPr>
        <p:blipFill rotWithShape="1">
          <a:blip r:embed="rId3">
            <a:alphaModFix/>
          </a:blip>
          <a:srcRect b="0" l="0" r="0" t="0"/>
          <a:stretch/>
        </p:blipFill>
        <p:spPr>
          <a:xfrm>
            <a:off x="2081950" y="304800"/>
            <a:ext cx="5291512" cy="1846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1"/>
          <p:cNvSpPr txBox="1"/>
          <p:nvPr>
            <p:ph type="ctrTitle"/>
          </p:nvPr>
        </p:nvSpPr>
        <p:spPr>
          <a:xfrm>
            <a:off x="286986" y="1269969"/>
            <a:ext cx="8520600" cy="923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br>
              <a:rPr lang="en-GB"/>
            </a:br>
            <a:br>
              <a:rPr lang="en-GB"/>
            </a:br>
            <a:br>
              <a:rPr lang="en-GB"/>
            </a:br>
            <a:br>
              <a:rPr lang="en-GB"/>
            </a:br>
            <a:br>
              <a:rPr lang="en-GB"/>
            </a:br>
            <a:r>
              <a:rPr lang="en-GB"/>
              <a:t>Rewarding the Positive</a:t>
            </a:r>
            <a:br>
              <a:rPr lang="en-GB"/>
            </a:br>
            <a:br>
              <a:rPr lang="en-GB"/>
            </a:br>
            <a:endParaRPr sz="1800"/>
          </a:p>
        </p:txBody>
      </p:sp>
      <p:sp>
        <p:nvSpPr>
          <p:cNvPr id="81" name="Google Shape;81;p11"/>
          <p:cNvSpPr txBox="1"/>
          <p:nvPr>
            <p:ph idx="1" type="subTitle"/>
          </p:nvPr>
        </p:nvSpPr>
        <p:spPr>
          <a:xfrm>
            <a:off x="271906" y="1159828"/>
            <a:ext cx="8600100" cy="1033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2800"/>
              <a:buNone/>
            </a:pPr>
            <a:r>
              <a:rPr lang="en-GB" sz="1800"/>
              <a:t>We will be rewarding the children with praise focusing on positive behaviours.</a:t>
            </a:r>
            <a:endParaRPr sz="1800"/>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sz="2000"/>
          </a:p>
          <a:p>
            <a:pPr indent="0" lvl="0" marL="457200" rtl="0" algn="l">
              <a:lnSpc>
                <a:spcPct val="100000"/>
              </a:lnSpc>
              <a:spcBef>
                <a:spcPts val="0"/>
              </a:spcBef>
              <a:spcAft>
                <a:spcPts val="0"/>
              </a:spcAft>
              <a:buSzPts val="2800"/>
              <a:buNone/>
            </a:pPr>
            <a:r>
              <a:t/>
            </a:r>
            <a:endParaRPr sz="2000"/>
          </a:p>
          <a:p>
            <a:pPr indent="0" lvl="0" marL="457200" rtl="0" algn="l">
              <a:lnSpc>
                <a:spcPct val="100000"/>
              </a:lnSpc>
              <a:spcBef>
                <a:spcPts val="0"/>
              </a:spcBef>
              <a:spcAft>
                <a:spcPts val="0"/>
              </a:spcAft>
              <a:buSzPts val="2800"/>
              <a:buNone/>
            </a:pPr>
            <a:r>
              <a:t/>
            </a:r>
            <a:endParaRPr sz="2000"/>
          </a:p>
        </p:txBody>
      </p:sp>
      <p:pic>
        <p:nvPicPr>
          <p:cNvPr id="82" name="Google Shape;82;p11"/>
          <p:cNvPicPr preferRelativeResize="0"/>
          <p:nvPr/>
        </p:nvPicPr>
        <p:blipFill rotWithShape="1">
          <a:blip r:embed="rId3">
            <a:alphaModFix/>
          </a:blip>
          <a:srcRect b="0" l="0" r="0" t="0"/>
          <a:stretch/>
        </p:blipFill>
        <p:spPr>
          <a:xfrm>
            <a:off x="2635350" y="1619875"/>
            <a:ext cx="4195123" cy="25855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2"/>
          <p:cNvSpPr txBox="1"/>
          <p:nvPr>
            <p:ph type="ctrTitle"/>
          </p:nvPr>
        </p:nvSpPr>
        <p:spPr>
          <a:xfrm>
            <a:off x="295350" y="105505"/>
            <a:ext cx="8520600" cy="63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sz="3200"/>
              <a:t>Behaviour Policy</a:t>
            </a:r>
            <a:endParaRPr sz="3200"/>
          </a:p>
        </p:txBody>
      </p:sp>
      <p:sp>
        <p:nvSpPr>
          <p:cNvPr id="88" name="Google Shape;88;p12"/>
          <p:cNvSpPr txBox="1"/>
          <p:nvPr/>
        </p:nvSpPr>
        <p:spPr>
          <a:xfrm>
            <a:off x="514350" y="615135"/>
            <a:ext cx="8082600" cy="3632100"/>
          </a:xfrm>
          <a:prstGeom prst="rect">
            <a:avLst/>
          </a:prstGeom>
          <a:noFill/>
          <a:ln>
            <a:noFill/>
          </a:ln>
        </p:spPr>
        <p:txBody>
          <a:bodyPr anchorCtr="0" anchor="t" bIns="91425" lIns="91425" spcFirstLastPara="1" rIns="91425" wrap="square" tIns="91425">
            <a:noAutofit/>
          </a:bodyPr>
          <a:lstStyle/>
          <a:p>
            <a:pPr indent="0" lvl="0" marL="50800" marR="0" rtl="0" algn="l">
              <a:lnSpc>
                <a:spcPct val="100000"/>
              </a:lnSpc>
              <a:spcBef>
                <a:spcPts val="0"/>
              </a:spcBef>
              <a:spcAft>
                <a:spcPts val="0"/>
              </a:spcAft>
              <a:buClr>
                <a:srgbClr val="000000"/>
              </a:buClr>
              <a:buSzPts val="2000"/>
              <a:buFont typeface="Arial"/>
              <a:buNone/>
            </a:pPr>
            <a:r>
              <a:rPr b="0" i="0" lang="en-GB" sz="1900" u="none" cap="none" strike="noStrike">
                <a:solidFill>
                  <a:schemeClr val="dk2"/>
                </a:solidFill>
                <a:latin typeface="Arial"/>
                <a:ea typeface="Arial"/>
                <a:cs typeface="Arial"/>
                <a:sym typeface="Arial"/>
              </a:rPr>
              <a:t>In order to reinforce behaviour expectations, Sutton Primary School use the following staged approach from our draft policy</a:t>
            </a:r>
            <a:endParaRPr b="0" i="0" sz="1900" u="none" cap="none" strike="noStrike">
              <a:solidFill>
                <a:schemeClr val="dk2"/>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Redirection – gentle encouragement to do the right thing.</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Reminder – after giving the child time to process the redirection they will be reminded of what is expected.</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Caution – calmly tell the child privately your expectations</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Time in – in peaceful place in classroom or the reflection garden</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Educational consequence – time spent during playtime to discuss the desired behaviour in class.</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Internal referral – time in – 10 minutes in a partner class with work provided by the class teacher.</a:t>
            </a:r>
            <a:endParaRPr b="0" i="0" sz="1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chemeClr val="dk2"/>
              </a:buClr>
              <a:buSzPts val="2300"/>
              <a:buFont typeface="Arial"/>
              <a:buChar char="○"/>
            </a:pPr>
            <a:r>
              <a:rPr b="0" i="0" lang="en-GB" sz="1900" u="none" cap="none" strike="noStrike">
                <a:solidFill>
                  <a:schemeClr val="dk2"/>
                </a:solidFill>
                <a:latin typeface="Arial"/>
                <a:ea typeface="Arial"/>
                <a:cs typeface="Arial"/>
                <a:sym typeface="Arial"/>
              </a:rPr>
              <a:t>Reparation – for an educational consequence or internal referral. Chance to set positive goals for the future. </a:t>
            </a:r>
            <a:endParaRPr b="0" i="0" sz="1300" u="none" cap="none" strike="noStrike">
              <a:solidFill>
                <a:srgbClr val="000000"/>
              </a:solidFill>
              <a:latin typeface="Arial"/>
              <a:ea typeface="Arial"/>
              <a:cs typeface="Arial"/>
              <a:sym typeface="Arial"/>
            </a:endParaRPr>
          </a:p>
          <a:p>
            <a:pPr indent="0" lvl="3" marL="533400" marR="0" rtl="0" algn="l">
              <a:lnSpc>
                <a:spcPct val="100000"/>
              </a:lnSpc>
              <a:spcBef>
                <a:spcPts val="0"/>
              </a:spcBef>
              <a:spcAft>
                <a:spcPts val="0"/>
              </a:spcAft>
              <a:buClr>
                <a:srgbClr val="000000"/>
              </a:buClr>
              <a:buSzPts val="2000"/>
              <a:buFont typeface="Arial"/>
              <a:buNone/>
            </a:pPr>
            <a:r>
              <a:rPr b="0" i="0" lang="en-GB" sz="1900" u="none" cap="none" strike="noStrike">
                <a:solidFill>
                  <a:schemeClr val="dk2"/>
                </a:solidFill>
                <a:latin typeface="Arial"/>
                <a:ea typeface="Arial"/>
                <a:cs typeface="Arial"/>
                <a:sym typeface="Arial"/>
              </a:rPr>
              <a:t>		</a:t>
            </a:r>
            <a:endParaRPr b="0" i="0" sz="1900" u="none" cap="none" strike="noStrike">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139157cd815_0_0"/>
          <p:cNvSpPr txBox="1"/>
          <p:nvPr>
            <p:ph type="ctrTitle"/>
          </p:nvPr>
        </p:nvSpPr>
        <p:spPr>
          <a:xfrm>
            <a:off x="295350" y="144855"/>
            <a:ext cx="8520600" cy="637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GB" sz="3200"/>
              <a:t>Adults in my child’s class</a:t>
            </a:r>
            <a:endParaRPr sz="3200"/>
          </a:p>
        </p:txBody>
      </p:sp>
      <p:sp>
        <p:nvSpPr>
          <p:cNvPr id="94" name="Google Shape;94;g139157cd815_0_0"/>
          <p:cNvSpPr txBox="1"/>
          <p:nvPr/>
        </p:nvSpPr>
        <p:spPr>
          <a:xfrm>
            <a:off x="530700" y="693800"/>
            <a:ext cx="8082600" cy="429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1700" u="none" cap="none" strike="noStrike">
                <a:solidFill>
                  <a:schemeClr val="dk2"/>
                </a:solidFill>
                <a:latin typeface="Arial"/>
                <a:ea typeface="Arial"/>
                <a:cs typeface="Arial"/>
                <a:sym typeface="Arial"/>
              </a:rPr>
              <a:t>Salamanders </a:t>
            </a:r>
            <a:endParaRPr b="1" i="0" sz="17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sz="1700">
              <a:solidFill>
                <a:schemeClr val="dk2"/>
              </a:solidFill>
            </a:endParaRPr>
          </a:p>
          <a:p>
            <a:pPr indent="0" lvl="0" marL="0" marR="0" rtl="0" algn="l">
              <a:lnSpc>
                <a:spcPct val="100000"/>
              </a:lnSpc>
              <a:spcBef>
                <a:spcPts val="0"/>
              </a:spcBef>
              <a:spcAft>
                <a:spcPts val="0"/>
              </a:spcAft>
              <a:buClr>
                <a:srgbClr val="000000"/>
              </a:buClr>
              <a:buSzPts val="2000"/>
              <a:buFont typeface="Arial"/>
              <a:buNone/>
            </a:pPr>
            <a:r>
              <a:rPr b="0" i="0" lang="en-GB" sz="1700" u="none" cap="none" strike="noStrike">
                <a:solidFill>
                  <a:schemeClr val="dk2"/>
                </a:solidFill>
                <a:latin typeface="Arial"/>
                <a:ea typeface="Arial"/>
                <a:cs typeface="Arial"/>
                <a:sym typeface="Arial"/>
              </a:rPr>
              <a:t>Teacher - Mrs </a:t>
            </a:r>
            <a:r>
              <a:rPr lang="en-GB" sz="1700">
                <a:solidFill>
                  <a:schemeClr val="dk2"/>
                </a:solidFill>
              </a:rPr>
              <a:t>Ball</a:t>
            </a:r>
            <a:endParaRPr sz="1700">
              <a:solidFill>
                <a:schemeClr val="dk2"/>
              </a:solidFill>
            </a:endParaRPr>
          </a:p>
          <a:p>
            <a:pPr indent="0" lvl="0" marL="0" marR="0" rtl="0" algn="l">
              <a:lnSpc>
                <a:spcPct val="100000"/>
              </a:lnSpc>
              <a:spcBef>
                <a:spcPts val="0"/>
              </a:spcBef>
              <a:spcAft>
                <a:spcPts val="0"/>
              </a:spcAft>
              <a:buClr>
                <a:srgbClr val="000000"/>
              </a:buClr>
              <a:buSzPts val="2000"/>
              <a:buFont typeface="Arial"/>
              <a:buNone/>
            </a:pPr>
            <a:r>
              <a:rPr lang="en-GB" sz="1700">
                <a:solidFill>
                  <a:schemeClr val="dk2"/>
                </a:solidFill>
              </a:rPr>
              <a:t>PPA - Mr Sellers (PE), Mrs Kent and Mrs Bradley (music)</a:t>
            </a:r>
            <a:endParaRPr sz="1700">
              <a:solidFill>
                <a:schemeClr val="dk2"/>
              </a:solidFill>
            </a:endParaRPr>
          </a:p>
          <a:p>
            <a:pPr indent="0" lvl="0" marL="0" marR="0" rtl="0" algn="l">
              <a:lnSpc>
                <a:spcPct val="100000"/>
              </a:lnSpc>
              <a:spcBef>
                <a:spcPts val="0"/>
              </a:spcBef>
              <a:spcAft>
                <a:spcPts val="0"/>
              </a:spcAft>
              <a:buClr>
                <a:srgbClr val="000000"/>
              </a:buClr>
              <a:buSzPts val="2000"/>
              <a:buFont typeface="Arial"/>
              <a:buNone/>
            </a:pPr>
            <a:r>
              <a:t/>
            </a:r>
            <a:endParaRPr b="0" i="0" sz="17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17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1700" u="none" cap="none" strike="noStrike">
                <a:solidFill>
                  <a:schemeClr val="dk2"/>
                </a:solidFill>
                <a:latin typeface="Arial"/>
                <a:ea typeface="Arial"/>
                <a:cs typeface="Arial"/>
                <a:sym typeface="Arial"/>
              </a:rPr>
              <a:t>Although TAs are based in these rooms, they do have a number of responsibilities across the school. This means they are not solely working alongside one class.</a:t>
            </a:r>
            <a:endParaRPr b="0" i="0" sz="1700" u="none" cap="none" strike="noStrike">
              <a:solidFill>
                <a:schemeClr val="dk2"/>
              </a:solidFill>
              <a:latin typeface="Arial"/>
              <a:ea typeface="Arial"/>
              <a:cs typeface="Arial"/>
              <a:sym typeface="Arial"/>
            </a:endParaRPr>
          </a:p>
          <a:p>
            <a:pPr indent="0" lvl="3" marL="53340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2"/>
                </a:solidFill>
                <a:latin typeface="Arial"/>
                <a:ea typeface="Arial"/>
                <a:cs typeface="Arial"/>
                <a:sym typeface="Arial"/>
              </a:rPr>
              <a:t>		</a:t>
            </a:r>
            <a:endParaRPr b="0" i="0" sz="2000" u="none" cap="none" strike="noStrike">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149f705d30b_0_45"/>
          <p:cNvSpPr txBox="1"/>
          <p:nvPr>
            <p:ph type="title"/>
          </p:nvPr>
        </p:nvSpPr>
        <p:spPr>
          <a:xfrm>
            <a:off x="276175" y="339675"/>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GB"/>
              <a:t>Our School Day</a:t>
            </a:r>
            <a:endParaRPr/>
          </a:p>
        </p:txBody>
      </p:sp>
      <p:sp>
        <p:nvSpPr>
          <p:cNvPr id="100" name="Google Shape;100;g149f705d30b_0_45"/>
          <p:cNvSpPr txBox="1"/>
          <p:nvPr/>
        </p:nvSpPr>
        <p:spPr>
          <a:xfrm>
            <a:off x="550050" y="3905400"/>
            <a:ext cx="80439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Pupils arriving after 8.55am are late and will be marked accordingly in the register. Please ensure your child comes to school on time. Pupils who are late should report to the school office. If you bring your child to school by car, we would ask you to note and respect the parking restrictions around the school site.</a:t>
            </a:r>
            <a:endParaRPr b="0" i="0" sz="1400" u="none" cap="none" strike="noStrike">
              <a:solidFill>
                <a:srgbClr val="000000"/>
              </a:solidFill>
              <a:latin typeface="Arial"/>
              <a:ea typeface="Arial"/>
              <a:cs typeface="Arial"/>
              <a:sym typeface="Arial"/>
            </a:endParaRPr>
          </a:p>
        </p:txBody>
      </p:sp>
      <p:graphicFrame>
        <p:nvGraphicFramePr>
          <p:cNvPr id="101" name="Google Shape;101;g149f705d30b_0_45"/>
          <p:cNvGraphicFramePr/>
          <p:nvPr/>
        </p:nvGraphicFramePr>
        <p:xfrm>
          <a:off x="916975" y="1331375"/>
          <a:ext cx="3000000" cy="3000000"/>
        </p:xfrm>
        <a:graphic>
          <a:graphicData uri="http://schemas.openxmlformats.org/drawingml/2006/table">
            <a:tbl>
              <a:tblPr>
                <a:noFill/>
                <a:tableStyleId>{7729C10A-56E7-4FB0-940D-F8516D460F65}</a:tableStyleId>
              </a:tblPr>
              <a:tblGrid>
                <a:gridCol w="3619500"/>
                <a:gridCol w="3619500"/>
              </a:tblGrid>
              <a:tr h="381000">
                <a:tc>
                  <a:txBody>
                    <a:bodyPr/>
                    <a:lstStyle/>
                    <a:p>
                      <a:pPr indent="0" lvl="0" marL="0" rtl="0" algn="l">
                        <a:spcBef>
                          <a:spcPts val="0"/>
                        </a:spcBef>
                        <a:spcAft>
                          <a:spcPts val="0"/>
                        </a:spcAft>
                        <a:buNone/>
                      </a:pPr>
                      <a:r>
                        <a:rPr lang="en-GB" sz="2900"/>
                        <a:t>Registration</a:t>
                      </a:r>
                      <a:endParaRPr sz="2900"/>
                    </a:p>
                  </a:txBody>
                  <a:tcPr marT="91425" marB="91425" marR="91425" marL="91425"/>
                </a:tc>
                <a:tc>
                  <a:txBody>
                    <a:bodyPr/>
                    <a:lstStyle/>
                    <a:p>
                      <a:pPr indent="0" lvl="0" marL="0" rtl="0" algn="l">
                        <a:spcBef>
                          <a:spcPts val="0"/>
                        </a:spcBef>
                        <a:spcAft>
                          <a:spcPts val="0"/>
                        </a:spcAft>
                        <a:buNone/>
                      </a:pPr>
                      <a:r>
                        <a:rPr lang="en-GB" sz="2900"/>
                        <a:t>8:40-8:50</a:t>
                      </a:r>
                      <a:endParaRPr sz="2900"/>
                    </a:p>
                  </a:txBody>
                  <a:tcPr marT="91425" marB="91425" marR="91425" marL="91425"/>
                </a:tc>
              </a:tr>
              <a:tr h="381000">
                <a:tc>
                  <a:txBody>
                    <a:bodyPr/>
                    <a:lstStyle/>
                    <a:p>
                      <a:pPr indent="0" lvl="0" marL="0" rtl="0" algn="l">
                        <a:spcBef>
                          <a:spcPts val="0"/>
                        </a:spcBef>
                        <a:spcAft>
                          <a:spcPts val="0"/>
                        </a:spcAft>
                        <a:buNone/>
                      </a:pPr>
                      <a:r>
                        <a:rPr lang="en-GB" sz="2900"/>
                        <a:t>Break</a:t>
                      </a:r>
                      <a:endParaRPr sz="2900"/>
                    </a:p>
                  </a:txBody>
                  <a:tcPr marT="91425" marB="91425" marR="91425" marL="91425"/>
                </a:tc>
                <a:tc>
                  <a:txBody>
                    <a:bodyPr/>
                    <a:lstStyle/>
                    <a:p>
                      <a:pPr indent="0" lvl="0" marL="0" rtl="0" algn="l">
                        <a:spcBef>
                          <a:spcPts val="0"/>
                        </a:spcBef>
                        <a:spcAft>
                          <a:spcPts val="0"/>
                        </a:spcAft>
                        <a:buNone/>
                      </a:pPr>
                      <a:r>
                        <a:rPr lang="en-GB" sz="2900"/>
                        <a:t>10:45-11</a:t>
                      </a:r>
                      <a:endParaRPr sz="2900"/>
                    </a:p>
                  </a:txBody>
                  <a:tcPr marT="91425" marB="91425" marR="91425" marL="91425"/>
                </a:tc>
              </a:tr>
              <a:tr h="381000">
                <a:tc>
                  <a:txBody>
                    <a:bodyPr/>
                    <a:lstStyle/>
                    <a:p>
                      <a:pPr indent="0" lvl="0" marL="0" rtl="0" algn="l">
                        <a:spcBef>
                          <a:spcPts val="0"/>
                        </a:spcBef>
                        <a:spcAft>
                          <a:spcPts val="0"/>
                        </a:spcAft>
                        <a:buNone/>
                      </a:pPr>
                      <a:r>
                        <a:rPr lang="en-GB" sz="2900"/>
                        <a:t>Lunch</a:t>
                      </a:r>
                      <a:endParaRPr sz="2900"/>
                    </a:p>
                  </a:txBody>
                  <a:tcPr marT="91425" marB="91425" marR="91425" marL="91425"/>
                </a:tc>
                <a:tc>
                  <a:txBody>
                    <a:bodyPr/>
                    <a:lstStyle/>
                    <a:p>
                      <a:pPr indent="0" lvl="0" marL="0" rtl="0" algn="l">
                        <a:spcBef>
                          <a:spcPts val="0"/>
                        </a:spcBef>
                        <a:spcAft>
                          <a:spcPts val="0"/>
                        </a:spcAft>
                        <a:buNone/>
                      </a:pPr>
                      <a:r>
                        <a:rPr lang="en-GB" sz="2900"/>
                        <a:t>12:30 - 13:15</a:t>
                      </a:r>
                      <a:endParaRPr sz="2900"/>
                    </a:p>
                  </a:txBody>
                  <a:tcPr marT="91425" marB="91425" marR="91425" marL="91425"/>
                </a:tc>
              </a:tr>
              <a:tr h="381000">
                <a:tc>
                  <a:txBody>
                    <a:bodyPr/>
                    <a:lstStyle/>
                    <a:p>
                      <a:pPr indent="0" lvl="0" marL="0" rtl="0" algn="l">
                        <a:spcBef>
                          <a:spcPts val="0"/>
                        </a:spcBef>
                        <a:spcAft>
                          <a:spcPts val="0"/>
                        </a:spcAft>
                        <a:buNone/>
                      </a:pPr>
                      <a:r>
                        <a:rPr lang="en-GB" sz="2900"/>
                        <a:t>Home</a:t>
                      </a:r>
                      <a:endParaRPr sz="2900"/>
                    </a:p>
                  </a:txBody>
                  <a:tcPr marT="91425" marB="91425" marR="91425" marL="91425"/>
                </a:tc>
                <a:tc>
                  <a:txBody>
                    <a:bodyPr/>
                    <a:lstStyle/>
                    <a:p>
                      <a:pPr indent="0" lvl="0" marL="0" rtl="0" algn="l">
                        <a:spcBef>
                          <a:spcPts val="0"/>
                        </a:spcBef>
                        <a:spcAft>
                          <a:spcPts val="0"/>
                        </a:spcAft>
                        <a:buNone/>
                      </a:pPr>
                      <a:r>
                        <a:rPr lang="en-GB" sz="2900"/>
                        <a:t>15:15</a:t>
                      </a:r>
                      <a:endParaRPr sz="2900"/>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g1391e4c6b63_0_0"/>
          <p:cNvPicPr preferRelativeResize="0"/>
          <p:nvPr/>
        </p:nvPicPr>
        <p:blipFill rotWithShape="1">
          <a:blip r:embed="rId3">
            <a:alphaModFix/>
          </a:blip>
          <a:srcRect b="0" l="0" r="0" t="0"/>
          <a:stretch/>
        </p:blipFill>
        <p:spPr>
          <a:xfrm>
            <a:off x="2306148" y="2730950"/>
            <a:ext cx="4664064" cy="1828800"/>
          </a:xfrm>
          <a:prstGeom prst="rect">
            <a:avLst/>
          </a:prstGeom>
          <a:noFill/>
          <a:ln>
            <a:noFill/>
          </a:ln>
        </p:spPr>
      </p:pic>
      <p:sp>
        <p:nvSpPr>
          <p:cNvPr id="107" name="Google Shape;107;g1391e4c6b63_0_0"/>
          <p:cNvSpPr txBox="1"/>
          <p:nvPr/>
        </p:nvSpPr>
        <p:spPr>
          <a:xfrm>
            <a:off x="1084997" y="0"/>
            <a:ext cx="6621000" cy="30000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GB" sz="2100" u="none" cap="none" strike="noStrike">
                <a:solidFill>
                  <a:srgbClr val="000000"/>
                </a:solidFill>
                <a:latin typeface="Calibri"/>
                <a:ea typeface="Calibri"/>
                <a:cs typeface="Calibri"/>
                <a:sym typeface="Calibri"/>
              </a:rPr>
              <a:t>Fruit Snacks</a:t>
            </a:r>
            <a:endParaRPr b="1" i="0" sz="2100" u="none" cap="none" strike="noStrike">
              <a:solidFill>
                <a:srgbClr val="000000"/>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200"/>
              <a:buFont typeface="Arial"/>
              <a:buNone/>
            </a:pPr>
            <a:r>
              <a:rPr b="0" i="0" lang="en-GB" sz="1700" u="none" cap="none" strike="noStrike">
                <a:solidFill>
                  <a:srgbClr val="000000"/>
                </a:solidFill>
                <a:latin typeface="Calibri"/>
                <a:ea typeface="Calibri"/>
                <a:cs typeface="Calibri"/>
                <a:sym typeface="Calibri"/>
              </a:rPr>
              <a:t>Please encourage your child to bring  piece of fruit for their morning snack if in KS2 </a:t>
            </a:r>
            <a:r>
              <a:rPr lang="en-GB" sz="1700">
                <a:latin typeface="Calibri"/>
                <a:ea typeface="Calibri"/>
                <a:cs typeface="Calibri"/>
                <a:sym typeface="Calibri"/>
              </a:rPr>
              <a:t>Please note this is </a:t>
            </a:r>
            <a:r>
              <a:rPr b="0" i="0" lang="en-GB" sz="1700" u="none" cap="none" strike="noStrike">
                <a:solidFill>
                  <a:srgbClr val="000000"/>
                </a:solidFill>
                <a:latin typeface="Calibri"/>
                <a:ea typeface="Calibri"/>
                <a:cs typeface="Calibri"/>
                <a:sym typeface="Calibri"/>
              </a:rPr>
              <a:t>fruit only - not fruit winders or cereal bars). In KS1 fruit is provided by the government. Fruit is a great energy booster, and packed with vitamins to boost immunity, so makes a great mid morning snack! </a:t>
            </a:r>
            <a:endParaRPr b="0" i="0" sz="17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Melissa Stow</dc:creator>
</cp:coreProperties>
</file>