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2" roundtripDataSignature="AMtx7mjGOQX/X4F2FUJa/HZGGQEBsm6X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3603A0F-60C6-42DE-9A87-B56BB9298B50}">
  <a:tblStyle styleId="{B3603A0F-60C6-42DE-9A87-B56BB9298B5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49f705d30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149f705d30b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7bbe9ba2c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7bbe9ba2c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49f705d30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149f705d30b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49f705d30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g149f705d30b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49f705d30b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g149f705d30b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49f705d3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149f705d30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536ad36c2a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1536ad36c2a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49f705d30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g149f705d30b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chemeClr val="dk1"/>
                </a:solidFill>
              </a:rPr>
              <a:t>Upcoming dates for trips</a:t>
            </a:r>
            <a:endParaRPr>
              <a:solidFill>
                <a:schemeClr val="dk1"/>
              </a:solidFill>
            </a:endParaRPr>
          </a:p>
          <a:p>
            <a:pPr indent="0" lvl="0" marL="0" rtl="0" algn="l">
              <a:lnSpc>
                <a:spcPct val="115000"/>
              </a:lnSpc>
              <a:spcBef>
                <a:spcPts val="0"/>
              </a:spcBef>
              <a:spcAft>
                <a:spcPts val="0"/>
              </a:spcAft>
              <a:buSzPts val="1100"/>
              <a:buNone/>
            </a:pPr>
            <a:r>
              <a:rPr lang="en-GB" sz="700">
                <a:solidFill>
                  <a:schemeClr val="dk1"/>
                </a:solidFill>
                <a:latin typeface="Times New Roman"/>
                <a:ea typeface="Times New Roman"/>
                <a:cs typeface="Times New Roman"/>
                <a:sym typeface="Times New Roman"/>
              </a:rPr>
              <a:t> </a:t>
            </a:r>
            <a:r>
              <a:rPr lang="en-GB">
                <a:solidFill>
                  <a:schemeClr val="dk1"/>
                </a:solidFill>
              </a:rPr>
              <a:t>Assessments (SATS/Y4 timetable check)</a:t>
            </a:r>
            <a:endParaRPr>
              <a:solidFill>
                <a:schemeClr val="dk1"/>
              </a:solidFill>
            </a:endParaRPr>
          </a:p>
          <a:p>
            <a:pPr indent="0" lvl="0" marL="0" rtl="0" algn="l">
              <a:lnSpc>
                <a:spcPct val="115000"/>
              </a:lnSpc>
              <a:spcBef>
                <a:spcPts val="0"/>
              </a:spcBef>
              <a:spcAft>
                <a:spcPts val="0"/>
              </a:spcAft>
              <a:buSzPts val="1100"/>
              <a:buNone/>
            </a:pPr>
            <a:r>
              <a:rPr lang="en-GB">
                <a:solidFill>
                  <a:schemeClr val="dk1"/>
                </a:solidFill>
              </a:rPr>
              <a:t>How you can support children at home</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49f705d30b_0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149f705d30b_0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chemeClr val="dk1"/>
                </a:solidFill>
              </a:rPr>
              <a:t>Upcoming dates for trips</a:t>
            </a:r>
            <a:endParaRPr>
              <a:solidFill>
                <a:schemeClr val="dk1"/>
              </a:solidFill>
            </a:endParaRPr>
          </a:p>
          <a:p>
            <a:pPr indent="0" lvl="0" marL="0" rtl="0" algn="l">
              <a:lnSpc>
                <a:spcPct val="115000"/>
              </a:lnSpc>
              <a:spcBef>
                <a:spcPts val="0"/>
              </a:spcBef>
              <a:spcAft>
                <a:spcPts val="0"/>
              </a:spcAft>
              <a:buSzPts val="1100"/>
              <a:buNone/>
            </a:pPr>
            <a:r>
              <a:rPr lang="en-GB" sz="700">
                <a:solidFill>
                  <a:schemeClr val="dk1"/>
                </a:solidFill>
                <a:latin typeface="Times New Roman"/>
                <a:ea typeface="Times New Roman"/>
                <a:cs typeface="Times New Roman"/>
                <a:sym typeface="Times New Roman"/>
              </a:rPr>
              <a:t> </a:t>
            </a:r>
            <a:r>
              <a:rPr lang="en-GB">
                <a:solidFill>
                  <a:schemeClr val="dk1"/>
                </a:solidFill>
              </a:rPr>
              <a:t>Assessments (SATS/Y4 timetable check)</a:t>
            </a:r>
            <a:endParaRPr>
              <a:solidFill>
                <a:schemeClr val="dk1"/>
              </a:solidFill>
            </a:endParaRPr>
          </a:p>
          <a:p>
            <a:pPr indent="0" lvl="0" marL="0" rtl="0" algn="l">
              <a:lnSpc>
                <a:spcPct val="115000"/>
              </a:lnSpc>
              <a:spcBef>
                <a:spcPts val="0"/>
              </a:spcBef>
              <a:spcAft>
                <a:spcPts val="0"/>
              </a:spcAft>
              <a:buSzPts val="1100"/>
              <a:buNone/>
            </a:pPr>
            <a:r>
              <a:rPr lang="en-GB">
                <a:solidFill>
                  <a:schemeClr val="dk1"/>
                </a:solidFill>
              </a:rPr>
              <a:t>How you can support children at home</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 name="Google Shape;192;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chemeClr val="dk1"/>
                </a:solidFill>
              </a:rPr>
              <a:t>Upcoming dates for trips</a:t>
            </a:r>
            <a:endParaRPr>
              <a:solidFill>
                <a:schemeClr val="dk1"/>
              </a:solidFill>
            </a:endParaRPr>
          </a:p>
          <a:p>
            <a:pPr indent="0" lvl="0" marL="0" rtl="0" algn="l">
              <a:lnSpc>
                <a:spcPct val="115000"/>
              </a:lnSpc>
              <a:spcBef>
                <a:spcPts val="0"/>
              </a:spcBef>
              <a:spcAft>
                <a:spcPts val="0"/>
              </a:spcAft>
              <a:buSzPts val="1100"/>
              <a:buNone/>
            </a:pPr>
            <a:r>
              <a:rPr lang="en-GB" sz="700">
                <a:solidFill>
                  <a:schemeClr val="dk1"/>
                </a:solidFill>
                <a:latin typeface="Times New Roman"/>
                <a:ea typeface="Times New Roman"/>
                <a:cs typeface="Times New Roman"/>
                <a:sym typeface="Times New Roman"/>
              </a:rPr>
              <a:t> </a:t>
            </a:r>
            <a:r>
              <a:rPr lang="en-GB">
                <a:solidFill>
                  <a:schemeClr val="dk1"/>
                </a:solidFill>
              </a:rPr>
              <a:t>Assessments (SATS/Y4 timetable check)</a:t>
            </a:r>
            <a:endParaRPr>
              <a:solidFill>
                <a:schemeClr val="dk1"/>
              </a:solidFill>
            </a:endParaRPr>
          </a:p>
          <a:p>
            <a:pPr indent="0" lvl="0" marL="0" rtl="0" algn="l">
              <a:lnSpc>
                <a:spcPct val="115000"/>
              </a:lnSpc>
              <a:spcBef>
                <a:spcPts val="0"/>
              </a:spcBef>
              <a:spcAft>
                <a:spcPts val="0"/>
              </a:spcAft>
              <a:buSzPts val="1100"/>
              <a:buNone/>
            </a:pPr>
            <a:r>
              <a:rPr lang="en-GB">
                <a:solidFill>
                  <a:schemeClr val="dk1"/>
                </a:solidFill>
              </a:rPr>
              <a:t>How you can support children at home</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 name="Google Shape;6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49f705d30b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149f705d30b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sz="700">
                <a:solidFill>
                  <a:schemeClr val="dk1"/>
                </a:solidFill>
                <a:latin typeface="Times New Roman"/>
                <a:ea typeface="Times New Roman"/>
                <a:cs typeface="Times New Roman"/>
                <a:sym typeface="Times New Roman"/>
              </a:rPr>
              <a:t>         </a:t>
            </a:r>
            <a:r>
              <a:rPr lang="en-GB">
                <a:solidFill>
                  <a:schemeClr val="dk1"/>
                </a:solidFill>
              </a:rPr>
              <a:t>Behaviour expectations</a:t>
            </a:r>
            <a:endParaRPr>
              <a:solidFill>
                <a:schemeClr val="dk1"/>
              </a:solidFill>
            </a:endParaRPr>
          </a:p>
          <a:p>
            <a:pPr indent="0" lvl="0" marL="0" rtl="0" algn="l">
              <a:lnSpc>
                <a:spcPct val="115000"/>
              </a:lnSpc>
              <a:spcBef>
                <a:spcPts val="0"/>
              </a:spcBef>
              <a:spcAft>
                <a:spcPts val="0"/>
              </a:spcAft>
              <a:buSzPts val="1100"/>
              <a:buNone/>
            </a:pPr>
            <a:r>
              <a:rPr lang="en-GB">
                <a:solidFill>
                  <a:schemeClr val="dk1"/>
                </a:solidFill>
              </a:rPr>
              <a:t>Uniform (shoes not trainers)</a:t>
            </a:r>
            <a:endParaRPr>
              <a:solidFill>
                <a:schemeClr val="dk1"/>
              </a:solidFill>
            </a:endParaRPr>
          </a:p>
          <a:p>
            <a:pPr indent="0" lvl="0" marL="0" rtl="0" algn="l">
              <a:lnSpc>
                <a:spcPct val="115000"/>
              </a:lnSpc>
              <a:spcBef>
                <a:spcPts val="0"/>
              </a:spcBef>
              <a:spcAft>
                <a:spcPts val="0"/>
              </a:spcAft>
              <a:buSzPts val="1100"/>
              <a:buNone/>
            </a:pPr>
            <a:r>
              <a:rPr lang="en-GB" sz="700">
                <a:solidFill>
                  <a:schemeClr val="dk1"/>
                </a:solidFill>
                <a:latin typeface="Times New Roman"/>
                <a:ea typeface="Times New Roman"/>
                <a:cs typeface="Times New Roman"/>
                <a:sym typeface="Times New Roman"/>
              </a:rPr>
              <a:t>  </a:t>
            </a:r>
            <a:r>
              <a:rPr lang="en-GB">
                <a:solidFill>
                  <a:schemeClr val="dk1"/>
                </a:solidFill>
              </a:rPr>
              <a:t>Exemplar work</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49f705d30b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g149f705d30b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5119008b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15119008b3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Handouts?</a:t>
            </a:r>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PE days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3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2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2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D0E0E3"/>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www.sutton.cambs.sch.uk/web/curriculum_2/58266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www.sutton.cambs.sch.uk/web/pupil_premium_information/51473" TargetMode="External"/><Relationship Id="rId4" Type="http://schemas.openxmlformats.org/officeDocument/2006/relationships/image" Target="../media/image15.png"/><Relationship Id="rId5"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20.png"/><Relationship Id="rId5"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rot="-872886">
            <a:off x="563430" y="2040232"/>
            <a:ext cx="2119811" cy="2119811"/>
          </a:xfrm>
          <a:prstGeom prst="rect">
            <a:avLst/>
          </a:prstGeom>
          <a:noFill/>
          <a:ln>
            <a:noFill/>
          </a:ln>
        </p:spPr>
      </p:pic>
      <p:pic>
        <p:nvPicPr>
          <p:cNvPr id="55" name="Google Shape;55;p1"/>
          <p:cNvPicPr preferRelativeResize="0"/>
          <p:nvPr/>
        </p:nvPicPr>
        <p:blipFill rotWithShape="1">
          <a:blip r:embed="rId4">
            <a:alphaModFix/>
          </a:blip>
          <a:srcRect b="0" l="0" r="0" t="0"/>
          <a:stretch/>
        </p:blipFill>
        <p:spPr>
          <a:xfrm>
            <a:off x="2084938" y="141450"/>
            <a:ext cx="4974131" cy="2584325"/>
          </a:xfrm>
          <a:prstGeom prst="rect">
            <a:avLst/>
          </a:prstGeom>
          <a:noFill/>
          <a:ln>
            <a:noFill/>
          </a:ln>
        </p:spPr>
      </p:pic>
      <p:pic>
        <p:nvPicPr>
          <p:cNvPr id="56" name="Google Shape;56;p1"/>
          <p:cNvPicPr preferRelativeResize="0"/>
          <p:nvPr/>
        </p:nvPicPr>
        <p:blipFill rotWithShape="1">
          <a:blip r:embed="rId5">
            <a:alphaModFix/>
          </a:blip>
          <a:srcRect b="0" l="0" r="0" t="0"/>
          <a:stretch/>
        </p:blipFill>
        <p:spPr>
          <a:xfrm>
            <a:off x="3376911" y="2857100"/>
            <a:ext cx="2390186" cy="2112925"/>
          </a:xfrm>
          <a:prstGeom prst="rect">
            <a:avLst/>
          </a:prstGeom>
          <a:noFill/>
          <a:ln>
            <a:noFill/>
          </a:ln>
        </p:spPr>
      </p:pic>
      <p:pic>
        <p:nvPicPr>
          <p:cNvPr id="57" name="Google Shape;57;p1"/>
          <p:cNvPicPr preferRelativeResize="0"/>
          <p:nvPr/>
        </p:nvPicPr>
        <p:blipFill rotWithShape="1">
          <a:blip r:embed="rId6">
            <a:alphaModFix/>
          </a:blip>
          <a:srcRect b="0" l="0" r="0" t="0"/>
          <a:stretch/>
        </p:blipFill>
        <p:spPr>
          <a:xfrm rot="1320066">
            <a:off x="6794075" y="2424095"/>
            <a:ext cx="1695200" cy="1531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149f705d30b_0_14"/>
          <p:cNvSpPr txBox="1"/>
          <p:nvPr>
            <p:ph type="ctrTitle"/>
          </p:nvPr>
        </p:nvSpPr>
        <p:spPr>
          <a:xfrm>
            <a:off x="225975" y="42875"/>
            <a:ext cx="8520600" cy="148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What are we learning? </a:t>
            </a:r>
            <a:endParaRPr/>
          </a:p>
          <a:p>
            <a:pPr indent="0" lvl="0" marL="0" rtl="0" algn="ctr">
              <a:lnSpc>
                <a:spcPct val="100000"/>
              </a:lnSpc>
              <a:spcBef>
                <a:spcPts val="0"/>
              </a:spcBef>
              <a:spcAft>
                <a:spcPts val="0"/>
              </a:spcAft>
              <a:buSzPts val="5200"/>
              <a:buNone/>
            </a:pPr>
            <a:r>
              <a:rPr lang="en-GB" sz="3600"/>
              <a:t>Our Curriculum</a:t>
            </a:r>
            <a:endParaRPr sz="3600"/>
          </a:p>
        </p:txBody>
      </p:sp>
      <p:sp>
        <p:nvSpPr>
          <p:cNvPr id="113" name="Google Shape;113;g149f705d30b_0_14"/>
          <p:cNvSpPr txBox="1"/>
          <p:nvPr/>
        </p:nvSpPr>
        <p:spPr>
          <a:xfrm>
            <a:off x="316700" y="1526375"/>
            <a:ext cx="8337600" cy="397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Across the school, we follow the National curriculum and a cross curricular approach to learning. There is a clear focus on maths and English, but we strive to ensure that there is a broad, balanced and engaging curriculum across the school. Wherever possible clear links are made between subjects and each term classes have a different topic focus. Children develop their knowledge, skills and understanding and we provide a clear progression for these across the school.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At Sutton we have a carefully designed curriculum that promotes the curiosity of our pupils. We plan progressive learning with clear yearly objectives which build in small steps, recapping before moving on. We provide differentiated challenges - You may hear your child mentions - paddling, snorkelling and diving - As this relates to the level of challenge they have had a go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More information can be found on our school website: </a:t>
            </a:r>
            <a:r>
              <a:rPr b="0" i="0" lang="en-GB" sz="1400" u="sng" cap="none" strike="noStrike">
                <a:solidFill>
                  <a:schemeClr val="hlink"/>
                </a:solidFill>
                <a:latin typeface="Arial"/>
                <a:ea typeface="Arial"/>
                <a:cs typeface="Arial"/>
                <a:sym typeface="Arial"/>
                <a:hlinkClick r:id="rId3"/>
              </a:rPr>
              <a:t>https://www.sutton.cambs.sch.uk/web/curriculum_2/582663</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rtl="0" algn="l">
              <a:lnSpc>
                <a:spcPct val="115000"/>
              </a:lnSpc>
              <a:spcBef>
                <a:spcPts val="1200"/>
              </a:spcBef>
              <a:spcAft>
                <a:spcPts val="0"/>
              </a:spcAft>
              <a:buClr>
                <a:schemeClr val="dk1"/>
              </a:buClr>
              <a:buSzPts val="1100"/>
              <a:buFont typeface="Arial"/>
              <a:buNone/>
            </a:pPr>
            <a:r>
              <a:t/>
            </a:r>
            <a:endParaRPr/>
          </a:p>
          <a:p>
            <a:pPr indent="0" lvl="0" marL="0" marR="0" rtl="0" algn="l">
              <a:lnSpc>
                <a:spcPct val="100000"/>
              </a:lnSpc>
              <a:spcBef>
                <a:spcPts val="120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27bbe9ba2c8_0_2"/>
          <p:cNvSpPr txBox="1"/>
          <p:nvPr/>
        </p:nvSpPr>
        <p:spPr>
          <a:xfrm>
            <a:off x="741300" y="898425"/>
            <a:ext cx="7661400" cy="278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a:solidFill>
                  <a:schemeClr val="dk1"/>
                </a:solidFill>
              </a:rPr>
              <a:t>Sutton School has now adopted a mastery approach to mathematics. The mastery approach is a set of principles and beliefs on how children can best learn mathematics. We believe that all children are capable of understanding and doing the maths taught in their year group and that no child is ‘just bad at maths’. With good teaching, appropriate resources, effort and a positive ‘can do‘ attitude all children can achieve in and enjoy mathematics.</a:t>
            </a:r>
            <a:endParaRPr>
              <a:solidFill>
                <a:schemeClr val="dk1"/>
              </a:solidFill>
            </a:endParaRPr>
          </a:p>
          <a:p>
            <a:pPr indent="0" lvl="0" marL="0" rtl="0" algn="l">
              <a:lnSpc>
                <a:spcPct val="115000"/>
              </a:lnSpc>
              <a:spcBef>
                <a:spcPts val="1200"/>
              </a:spcBef>
              <a:spcAft>
                <a:spcPts val="1200"/>
              </a:spcAft>
              <a:buNone/>
            </a:pPr>
            <a:r>
              <a:rPr lang="en-GB">
                <a:solidFill>
                  <a:schemeClr val="dk1"/>
                </a:solidFill>
              </a:rPr>
              <a:t>In practice, children will spend longer mastering each concept through small steps. Rather than pushing children on to larger numbers, or ‘harder maths’, those who grasp concepts quickly are encouraged to explore them in a variety of contexts and solve increasingly complex problems using them.  This leads to a more thorough understanding of concepts taught and gives a firm foundation for the next year’s learning.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149f705d30b_0_60"/>
          <p:cNvSpPr txBox="1"/>
          <p:nvPr>
            <p:ph type="ctrTitle"/>
          </p:nvPr>
        </p:nvSpPr>
        <p:spPr>
          <a:xfrm>
            <a:off x="185575" y="183975"/>
            <a:ext cx="8520600" cy="921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GB"/>
              <a:t>Topic Webs</a:t>
            </a:r>
            <a:endParaRPr/>
          </a:p>
        </p:txBody>
      </p:sp>
      <p:sp>
        <p:nvSpPr>
          <p:cNvPr id="124" name="Google Shape;124;g149f705d30b_0_60"/>
          <p:cNvSpPr txBox="1"/>
          <p:nvPr>
            <p:ph idx="1" type="subTitle"/>
          </p:nvPr>
        </p:nvSpPr>
        <p:spPr>
          <a:xfrm>
            <a:off x="185575" y="990075"/>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sz="2400"/>
              <a:t>These are shared with your termly, to give you an overview of what your child will be learning in each subject.</a:t>
            </a:r>
            <a:r>
              <a:rPr lang="en-GB"/>
              <a:t> </a:t>
            </a:r>
            <a:endParaRPr/>
          </a:p>
        </p:txBody>
      </p:sp>
      <p:graphicFrame>
        <p:nvGraphicFramePr>
          <p:cNvPr id="125" name="Google Shape;125;g149f705d30b_0_60"/>
          <p:cNvGraphicFramePr/>
          <p:nvPr/>
        </p:nvGraphicFramePr>
        <p:xfrm>
          <a:off x="2311025" y="2167625"/>
          <a:ext cx="3000000" cy="3000000"/>
        </p:xfrm>
        <a:graphic>
          <a:graphicData uri="http://schemas.openxmlformats.org/drawingml/2006/table">
            <a:tbl>
              <a:tblPr>
                <a:noFill/>
                <a:tableStyleId>{B3603A0F-60C6-42DE-9A87-B56BB9298B50}</a:tableStyleId>
              </a:tblPr>
              <a:tblGrid>
                <a:gridCol w="2134850"/>
                <a:gridCol w="2134850"/>
              </a:tblGrid>
              <a:tr h="405950">
                <a:tc>
                  <a:txBody>
                    <a:bodyPr/>
                    <a:lstStyle/>
                    <a:p>
                      <a:pPr indent="0" lvl="0" marL="0" rtl="0" algn="l">
                        <a:spcBef>
                          <a:spcPts val="0"/>
                        </a:spcBef>
                        <a:spcAft>
                          <a:spcPts val="0"/>
                        </a:spcAft>
                        <a:buNone/>
                      </a:pPr>
                      <a:r>
                        <a:rPr lang="en-GB"/>
                        <a:t>Autumn 1</a:t>
                      </a:r>
                      <a:endParaRPr/>
                    </a:p>
                  </a:txBody>
                  <a:tcPr marT="91425" marB="91425" marR="91425" marL="91425"/>
                </a:tc>
                <a:tc>
                  <a:txBody>
                    <a:bodyPr/>
                    <a:lstStyle/>
                    <a:p>
                      <a:pPr indent="0" lvl="0" marL="0" rtl="0" algn="l">
                        <a:spcBef>
                          <a:spcPts val="0"/>
                        </a:spcBef>
                        <a:spcAft>
                          <a:spcPts val="0"/>
                        </a:spcAft>
                        <a:buNone/>
                      </a:pPr>
                      <a:r>
                        <a:rPr lang="en-GB"/>
                        <a:t>The Romans</a:t>
                      </a:r>
                      <a:endParaRPr/>
                    </a:p>
                  </a:txBody>
                  <a:tcPr marT="91425" marB="91425" marR="91425" marL="91425"/>
                </a:tc>
              </a:tr>
              <a:tr h="405950">
                <a:tc>
                  <a:txBody>
                    <a:bodyPr/>
                    <a:lstStyle/>
                    <a:p>
                      <a:pPr indent="0" lvl="0" marL="0" rtl="0" algn="l">
                        <a:spcBef>
                          <a:spcPts val="0"/>
                        </a:spcBef>
                        <a:spcAft>
                          <a:spcPts val="0"/>
                        </a:spcAft>
                        <a:buNone/>
                      </a:pPr>
                      <a:r>
                        <a:rPr lang="en-GB"/>
                        <a:t>Autumn 2</a:t>
                      </a:r>
                      <a:endParaRPr/>
                    </a:p>
                  </a:txBody>
                  <a:tcPr marT="91425" marB="91425" marR="91425" marL="91425"/>
                </a:tc>
                <a:tc>
                  <a:txBody>
                    <a:bodyPr/>
                    <a:lstStyle/>
                    <a:p>
                      <a:pPr indent="0" lvl="0" marL="0" rtl="0" algn="l">
                        <a:spcBef>
                          <a:spcPts val="0"/>
                        </a:spcBef>
                        <a:spcAft>
                          <a:spcPts val="0"/>
                        </a:spcAft>
                        <a:buNone/>
                      </a:pPr>
                      <a:r>
                        <a:rPr lang="en-GB"/>
                        <a:t>Chocolate</a:t>
                      </a:r>
                      <a:endParaRPr/>
                    </a:p>
                  </a:txBody>
                  <a:tcPr marT="91425" marB="91425" marR="91425" marL="91425"/>
                </a:tc>
              </a:tr>
              <a:tr h="405950">
                <a:tc>
                  <a:txBody>
                    <a:bodyPr/>
                    <a:lstStyle/>
                    <a:p>
                      <a:pPr indent="0" lvl="0" marL="0" rtl="0" algn="l">
                        <a:spcBef>
                          <a:spcPts val="0"/>
                        </a:spcBef>
                        <a:spcAft>
                          <a:spcPts val="0"/>
                        </a:spcAft>
                        <a:buNone/>
                      </a:pPr>
                      <a:r>
                        <a:rPr lang="en-GB"/>
                        <a:t>Spring 1</a:t>
                      </a:r>
                      <a:endParaRPr/>
                    </a:p>
                  </a:txBody>
                  <a:tcPr marT="91425" marB="91425" marR="91425" marL="91425"/>
                </a:tc>
                <a:tc>
                  <a:txBody>
                    <a:bodyPr/>
                    <a:lstStyle/>
                    <a:p>
                      <a:pPr indent="0" lvl="0" marL="0" rtl="0" algn="l">
                        <a:spcBef>
                          <a:spcPts val="0"/>
                        </a:spcBef>
                        <a:spcAft>
                          <a:spcPts val="0"/>
                        </a:spcAft>
                        <a:buNone/>
                      </a:pPr>
                      <a:r>
                        <a:rPr lang="en-GB"/>
                        <a:t>Anglo-Saxons</a:t>
                      </a:r>
                      <a:endParaRPr/>
                    </a:p>
                  </a:txBody>
                  <a:tcPr marT="91425" marB="91425" marR="91425" marL="91425"/>
                </a:tc>
              </a:tr>
              <a:tr h="405950">
                <a:tc>
                  <a:txBody>
                    <a:bodyPr/>
                    <a:lstStyle/>
                    <a:p>
                      <a:pPr indent="0" lvl="0" marL="0" rtl="0" algn="l">
                        <a:spcBef>
                          <a:spcPts val="0"/>
                        </a:spcBef>
                        <a:spcAft>
                          <a:spcPts val="0"/>
                        </a:spcAft>
                        <a:buNone/>
                      </a:pPr>
                      <a:r>
                        <a:rPr lang="en-GB"/>
                        <a:t>Spring 2</a:t>
                      </a:r>
                      <a:endParaRPr/>
                    </a:p>
                  </a:txBody>
                  <a:tcPr marT="91425" marB="91425" marR="91425" marL="91425"/>
                </a:tc>
                <a:tc>
                  <a:txBody>
                    <a:bodyPr/>
                    <a:lstStyle/>
                    <a:p>
                      <a:pPr indent="0" lvl="0" marL="0" rtl="0" algn="l">
                        <a:spcBef>
                          <a:spcPts val="0"/>
                        </a:spcBef>
                        <a:spcAft>
                          <a:spcPts val="0"/>
                        </a:spcAft>
                        <a:buNone/>
                      </a:pPr>
                      <a:r>
                        <a:rPr lang="en-GB"/>
                        <a:t>Vikings</a:t>
                      </a:r>
                      <a:endParaRPr/>
                    </a:p>
                  </a:txBody>
                  <a:tcPr marT="91425" marB="91425" marR="91425" marL="91425"/>
                </a:tc>
              </a:tr>
              <a:tr h="405950">
                <a:tc>
                  <a:txBody>
                    <a:bodyPr/>
                    <a:lstStyle/>
                    <a:p>
                      <a:pPr indent="0" lvl="0" marL="0" rtl="0" algn="l">
                        <a:spcBef>
                          <a:spcPts val="0"/>
                        </a:spcBef>
                        <a:spcAft>
                          <a:spcPts val="0"/>
                        </a:spcAft>
                        <a:buNone/>
                      </a:pPr>
                      <a:r>
                        <a:rPr lang="en-GB"/>
                        <a:t>Summer 1</a:t>
                      </a:r>
                      <a:endParaRPr/>
                    </a:p>
                  </a:txBody>
                  <a:tcPr marT="91425" marB="91425" marR="91425" marL="91425"/>
                </a:tc>
                <a:tc rowSpan="2">
                  <a:txBody>
                    <a:bodyPr/>
                    <a:lstStyle/>
                    <a:p>
                      <a:pPr indent="0" lvl="0" marL="0" rtl="0" algn="l">
                        <a:spcBef>
                          <a:spcPts val="0"/>
                        </a:spcBef>
                        <a:spcAft>
                          <a:spcPts val="0"/>
                        </a:spcAft>
                        <a:buNone/>
                      </a:pPr>
                      <a:r>
                        <a:rPr lang="en-GB"/>
                        <a:t>The Strange World Travel Agency</a:t>
                      </a:r>
                      <a:endParaRPr/>
                    </a:p>
                  </a:txBody>
                  <a:tcPr marT="91425" marB="91425" marR="91425" marL="91425"/>
                </a:tc>
              </a:tr>
              <a:tr h="405950">
                <a:tc>
                  <a:txBody>
                    <a:bodyPr/>
                    <a:lstStyle/>
                    <a:p>
                      <a:pPr indent="0" lvl="0" marL="0" rtl="0" algn="l">
                        <a:spcBef>
                          <a:spcPts val="0"/>
                        </a:spcBef>
                        <a:spcAft>
                          <a:spcPts val="0"/>
                        </a:spcAft>
                        <a:buNone/>
                      </a:pPr>
                      <a:r>
                        <a:rPr lang="en-GB"/>
                        <a:t>Summer 2</a:t>
                      </a:r>
                      <a:endParaRPr/>
                    </a:p>
                  </a:txBody>
                  <a:tcPr marT="91425" marB="91425" marR="91425" marL="91425"/>
                </a:tc>
                <a:tc vMerge="1"/>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149f705d30b_0_19"/>
          <p:cNvSpPr txBox="1"/>
          <p:nvPr>
            <p:ph type="ctrTitle"/>
          </p:nvPr>
        </p:nvSpPr>
        <p:spPr>
          <a:xfrm>
            <a:off x="311700" y="744575"/>
            <a:ext cx="8520600" cy="615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Knowledge notes</a:t>
            </a:r>
            <a:endParaRPr/>
          </a:p>
        </p:txBody>
      </p:sp>
      <p:sp>
        <p:nvSpPr>
          <p:cNvPr id="131" name="Google Shape;131;g149f705d30b_0_19"/>
          <p:cNvSpPr txBox="1"/>
          <p:nvPr>
            <p:ph idx="1" type="subTitle"/>
          </p:nvPr>
        </p:nvSpPr>
        <p:spPr>
          <a:xfrm>
            <a:off x="257450" y="1314600"/>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sz="1600"/>
              <a:t>Each term, these along with the topic webs are on the website - so you can support your child with revisiting key concepts and vocabulary at home. </a:t>
            </a:r>
            <a:endParaRPr sz="1600"/>
          </a:p>
        </p:txBody>
      </p:sp>
      <p:pic>
        <p:nvPicPr>
          <p:cNvPr id="132" name="Google Shape;132;g149f705d30b_0_19"/>
          <p:cNvPicPr preferRelativeResize="0"/>
          <p:nvPr/>
        </p:nvPicPr>
        <p:blipFill>
          <a:blip r:embed="rId3">
            <a:alphaModFix/>
          </a:blip>
          <a:stretch>
            <a:fillRect/>
          </a:stretch>
        </p:blipFill>
        <p:spPr>
          <a:xfrm>
            <a:off x="3431900" y="2231550"/>
            <a:ext cx="2515388" cy="2731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149f705d30b_0_24"/>
          <p:cNvSpPr txBox="1"/>
          <p:nvPr>
            <p:ph type="ctrTitle"/>
          </p:nvPr>
        </p:nvSpPr>
        <p:spPr>
          <a:xfrm>
            <a:off x="311700" y="509185"/>
            <a:ext cx="5325600" cy="1056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Vipers</a:t>
            </a:r>
            <a:endParaRPr/>
          </a:p>
        </p:txBody>
      </p:sp>
      <p:sp>
        <p:nvSpPr>
          <p:cNvPr id="138" name="Google Shape;138;g149f705d30b_0_24"/>
          <p:cNvSpPr txBox="1"/>
          <p:nvPr>
            <p:ph idx="1" type="subTitle"/>
          </p:nvPr>
        </p:nvSpPr>
        <p:spPr>
          <a:xfrm>
            <a:off x="311575" y="1565785"/>
            <a:ext cx="5127900" cy="28269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2800"/>
              <a:buNone/>
            </a:pPr>
            <a:r>
              <a:rPr lang="en-GB" sz="2400"/>
              <a:t>We have attached the reading vipers skills which show the different types of questions that you can use to support your child with reading.</a:t>
            </a:r>
            <a:endParaRPr sz="2400"/>
          </a:p>
          <a:p>
            <a:pPr indent="0" lvl="0" marL="0" rtl="0" algn="just">
              <a:lnSpc>
                <a:spcPct val="100000"/>
              </a:lnSpc>
              <a:spcBef>
                <a:spcPts val="0"/>
              </a:spcBef>
              <a:spcAft>
                <a:spcPts val="0"/>
              </a:spcAft>
              <a:buSzPts val="2800"/>
              <a:buNone/>
            </a:pPr>
            <a:r>
              <a:t/>
            </a:r>
            <a:endParaRPr sz="2400"/>
          </a:p>
          <a:p>
            <a:pPr indent="0" lvl="0" marL="0" rtl="0" algn="just">
              <a:lnSpc>
                <a:spcPct val="100000"/>
              </a:lnSpc>
              <a:spcBef>
                <a:spcPts val="0"/>
              </a:spcBef>
              <a:spcAft>
                <a:spcPts val="0"/>
              </a:spcAft>
              <a:buSzPts val="2800"/>
              <a:buNone/>
            </a:pPr>
            <a:r>
              <a:rPr lang="en-GB" sz="2400"/>
              <a:t>Your child’s teacher will be commenting on the skills they are working on in your child’s reading record, each week. </a:t>
            </a:r>
            <a:endParaRPr sz="2400"/>
          </a:p>
        </p:txBody>
      </p:sp>
      <p:pic>
        <p:nvPicPr>
          <p:cNvPr id="139" name="Google Shape;139;g149f705d30b_0_24"/>
          <p:cNvPicPr preferRelativeResize="0"/>
          <p:nvPr/>
        </p:nvPicPr>
        <p:blipFill rotWithShape="1">
          <a:blip r:embed="rId3">
            <a:alphaModFix/>
          </a:blip>
          <a:srcRect b="0" l="0" r="0" t="0"/>
          <a:stretch/>
        </p:blipFill>
        <p:spPr>
          <a:xfrm>
            <a:off x="5561443" y="134860"/>
            <a:ext cx="1736518" cy="4948625"/>
          </a:xfrm>
          <a:prstGeom prst="rect">
            <a:avLst/>
          </a:prstGeom>
          <a:noFill/>
          <a:ln>
            <a:noFill/>
          </a:ln>
        </p:spPr>
      </p:pic>
      <p:pic>
        <p:nvPicPr>
          <p:cNvPr id="140" name="Google Shape;140;g149f705d30b_0_24"/>
          <p:cNvPicPr preferRelativeResize="0"/>
          <p:nvPr/>
        </p:nvPicPr>
        <p:blipFill rotWithShape="1">
          <a:blip r:embed="rId4">
            <a:alphaModFix/>
          </a:blip>
          <a:srcRect b="0" l="0" r="0" t="0"/>
          <a:stretch/>
        </p:blipFill>
        <p:spPr>
          <a:xfrm>
            <a:off x="7268250" y="134859"/>
            <a:ext cx="1710187" cy="4948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8"/>
          <p:cNvSpPr txBox="1"/>
          <p:nvPr>
            <p:ph type="ctrTitle"/>
          </p:nvPr>
        </p:nvSpPr>
        <p:spPr>
          <a:xfrm>
            <a:off x="311700" y="509185"/>
            <a:ext cx="5325600" cy="1056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Reading Records</a:t>
            </a:r>
            <a:endParaRPr/>
          </a:p>
        </p:txBody>
      </p:sp>
      <p:sp>
        <p:nvSpPr>
          <p:cNvPr id="146" name="Google Shape;146;p38"/>
          <p:cNvSpPr txBox="1"/>
          <p:nvPr>
            <p:ph idx="1" type="subTitle"/>
          </p:nvPr>
        </p:nvSpPr>
        <p:spPr>
          <a:xfrm>
            <a:off x="311575" y="1565785"/>
            <a:ext cx="5127900" cy="2826900"/>
          </a:xfrm>
          <a:prstGeom prst="rect">
            <a:avLst/>
          </a:prstGeom>
          <a:noFill/>
          <a:ln>
            <a:noFill/>
          </a:ln>
        </p:spPr>
        <p:txBody>
          <a:bodyPr anchorCtr="0" anchor="t" bIns="91425" lIns="91425" spcFirstLastPara="1" rIns="91425" wrap="square" tIns="91425">
            <a:noAutofit/>
          </a:bodyPr>
          <a:lstStyle/>
          <a:p>
            <a:pPr indent="-406400" lvl="0" marL="457200" rtl="0" algn="just">
              <a:lnSpc>
                <a:spcPct val="100000"/>
              </a:lnSpc>
              <a:spcBef>
                <a:spcPts val="0"/>
              </a:spcBef>
              <a:spcAft>
                <a:spcPts val="0"/>
              </a:spcAft>
              <a:buSzPts val="2800"/>
              <a:buChar char="-"/>
            </a:pPr>
            <a:r>
              <a:rPr lang="en-GB"/>
              <a:t>Write each time your child is heard read</a:t>
            </a:r>
            <a:endParaRPr/>
          </a:p>
          <a:p>
            <a:pPr indent="-406400" lvl="0" marL="457200" rtl="0" algn="just">
              <a:lnSpc>
                <a:spcPct val="100000"/>
              </a:lnSpc>
              <a:spcBef>
                <a:spcPts val="0"/>
              </a:spcBef>
              <a:spcAft>
                <a:spcPts val="0"/>
              </a:spcAft>
              <a:buSzPts val="2800"/>
              <a:buChar char="-"/>
            </a:pPr>
            <a:r>
              <a:rPr lang="en-GB"/>
              <a:t>Can just be initials</a:t>
            </a:r>
            <a:endParaRPr/>
          </a:p>
          <a:p>
            <a:pPr indent="-406400" lvl="0" marL="457200" rtl="0" algn="just">
              <a:lnSpc>
                <a:spcPct val="100000"/>
              </a:lnSpc>
              <a:spcBef>
                <a:spcPts val="0"/>
              </a:spcBef>
              <a:spcAft>
                <a:spcPts val="0"/>
              </a:spcAft>
              <a:buSzPts val="2800"/>
              <a:buChar char="-"/>
            </a:pPr>
            <a:r>
              <a:rPr lang="en-GB"/>
              <a:t>Useful to inform us about reading trends at home if possible</a:t>
            </a:r>
            <a:endParaRPr/>
          </a:p>
          <a:p>
            <a:pPr indent="-406400" lvl="0" marL="457200" rtl="0" algn="just">
              <a:lnSpc>
                <a:spcPct val="100000"/>
              </a:lnSpc>
              <a:spcBef>
                <a:spcPts val="0"/>
              </a:spcBef>
              <a:spcAft>
                <a:spcPts val="0"/>
              </a:spcAft>
              <a:buSzPts val="2800"/>
              <a:buChar char="-"/>
            </a:pPr>
            <a:r>
              <a:rPr lang="en-GB"/>
              <a:t>Please read 5 times a week.</a:t>
            </a:r>
            <a:endParaRPr/>
          </a:p>
        </p:txBody>
      </p:sp>
      <p:pic>
        <p:nvPicPr>
          <p:cNvPr id="147" name="Google Shape;147;p38"/>
          <p:cNvPicPr preferRelativeResize="0"/>
          <p:nvPr/>
        </p:nvPicPr>
        <p:blipFill rotWithShape="1">
          <a:blip r:embed="rId3">
            <a:alphaModFix/>
          </a:blip>
          <a:srcRect b="0" l="0" r="0" t="0"/>
          <a:stretch/>
        </p:blipFill>
        <p:spPr>
          <a:xfrm rot="5400000">
            <a:off x="4946863" y="871550"/>
            <a:ext cx="4638675" cy="3257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g149f705d30b_0_0"/>
          <p:cNvPicPr preferRelativeResize="0"/>
          <p:nvPr/>
        </p:nvPicPr>
        <p:blipFill rotWithShape="1">
          <a:blip r:embed="rId3">
            <a:alphaModFix/>
          </a:blip>
          <a:srcRect b="9681" l="0" r="1739" t="0"/>
          <a:stretch/>
        </p:blipFill>
        <p:spPr>
          <a:xfrm>
            <a:off x="829300" y="0"/>
            <a:ext cx="6711525" cy="4238975"/>
          </a:xfrm>
          <a:prstGeom prst="rect">
            <a:avLst/>
          </a:prstGeom>
          <a:noFill/>
          <a:ln>
            <a:noFill/>
          </a:ln>
        </p:spPr>
      </p:pic>
      <p:sp>
        <p:nvSpPr>
          <p:cNvPr id="153" name="Google Shape;153;g149f705d30b_0_0"/>
          <p:cNvSpPr txBox="1"/>
          <p:nvPr/>
        </p:nvSpPr>
        <p:spPr>
          <a:xfrm>
            <a:off x="3651350" y="119400"/>
            <a:ext cx="53022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New spellings go out: Monday Spelling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Test on: Monday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Log On: Stuck in back of reading record</a:t>
            </a:r>
            <a:endParaRPr b="0" i="0" sz="1400" u="none" cap="none" strike="noStrike">
              <a:solidFill>
                <a:srgbClr val="000000"/>
              </a:solidFill>
              <a:latin typeface="Arial"/>
              <a:ea typeface="Arial"/>
              <a:cs typeface="Arial"/>
              <a:sym typeface="Arial"/>
            </a:endParaRPr>
          </a:p>
        </p:txBody>
      </p:sp>
      <p:sp>
        <p:nvSpPr>
          <p:cNvPr id="154" name="Google Shape;154;g149f705d30b_0_0"/>
          <p:cNvSpPr txBox="1"/>
          <p:nvPr/>
        </p:nvSpPr>
        <p:spPr>
          <a:xfrm>
            <a:off x="198550" y="4323800"/>
            <a:ext cx="8334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Each week the spelling list will be sent to you on dojo to let you know our key spellings for the week.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We can print out activities if your child does not have access to a device, please let us know!</a:t>
            </a:r>
            <a:endParaRPr b="0" i="0" sz="1400" u="none" cap="none" strike="noStrike">
              <a:solidFill>
                <a:srgbClr val="000000"/>
              </a:solidFill>
              <a:latin typeface="Arial"/>
              <a:ea typeface="Arial"/>
              <a:cs typeface="Arial"/>
              <a:sym typeface="Arial"/>
            </a:endParaRPr>
          </a:p>
        </p:txBody>
      </p:sp>
      <p:sp>
        <p:nvSpPr>
          <p:cNvPr id="155" name="Google Shape;155;g149f705d30b_0_0"/>
          <p:cNvSpPr txBox="1"/>
          <p:nvPr/>
        </p:nvSpPr>
        <p:spPr>
          <a:xfrm>
            <a:off x="912925" y="79725"/>
            <a:ext cx="6627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9"/>
          <p:cNvSpPr txBox="1"/>
          <p:nvPr>
            <p:ph type="ctrTitle"/>
          </p:nvPr>
        </p:nvSpPr>
        <p:spPr>
          <a:xfrm>
            <a:off x="311699" y="509185"/>
            <a:ext cx="8479215" cy="1056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Spelling</a:t>
            </a:r>
            <a:endParaRPr/>
          </a:p>
        </p:txBody>
      </p:sp>
      <p:sp>
        <p:nvSpPr>
          <p:cNvPr id="161" name="Google Shape;161;p39"/>
          <p:cNvSpPr txBox="1"/>
          <p:nvPr>
            <p:ph idx="1" type="subTitle"/>
          </p:nvPr>
        </p:nvSpPr>
        <p:spPr>
          <a:xfrm>
            <a:off x="311574" y="1565785"/>
            <a:ext cx="8479339" cy="2826900"/>
          </a:xfrm>
          <a:prstGeom prst="rect">
            <a:avLst/>
          </a:prstGeom>
          <a:noFill/>
          <a:ln>
            <a:noFill/>
          </a:ln>
        </p:spPr>
        <p:txBody>
          <a:bodyPr anchorCtr="0" anchor="t" bIns="91425" lIns="91425" spcFirstLastPara="1" rIns="91425" wrap="square" tIns="91425">
            <a:noAutofit/>
          </a:bodyPr>
          <a:lstStyle/>
          <a:p>
            <a:pPr indent="-406400" lvl="0" marL="457200" rtl="0" algn="just">
              <a:lnSpc>
                <a:spcPct val="100000"/>
              </a:lnSpc>
              <a:spcBef>
                <a:spcPts val="0"/>
              </a:spcBef>
              <a:spcAft>
                <a:spcPts val="0"/>
              </a:spcAft>
              <a:buSzPts val="2800"/>
              <a:buChar char="-"/>
            </a:pPr>
            <a:r>
              <a:rPr lang="en-GB"/>
              <a:t>Each week your child will be given spellings to learn focused around a spelling pattern which will be tested at the end of the week.</a:t>
            </a:r>
            <a:endParaRPr/>
          </a:p>
          <a:p>
            <a:pPr indent="-406400" lvl="0" marL="457200" rtl="0" algn="just">
              <a:lnSpc>
                <a:spcPct val="100000"/>
              </a:lnSpc>
              <a:spcBef>
                <a:spcPts val="0"/>
              </a:spcBef>
              <a:spcAft>
                <a:spcPts val="0"/>
              </a:spcAft>
              <a:buSzPts val="2800"/>
              <a:buChar char="-"/>
            </a:pPr>
            <a:r>
              <a:rPr lang="en-GB"/>
              <a:t>Spellings will ‘go live’ on SpellingShed each Friday, introduced in class on a Monday and tested the following Friday.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40"/>
          <p:cNvSpPr txBox="1"/>
          <p:nvPr>
            <p:ph type="ctrTitle"/>
          </p:nvPr>
        </p:nvSpPr>
        <p:spPr>
          <a:xfrm>
            <a:off x="311699" y="509185"/>
            <a:ext cx="8479215" cy="1056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Times tables</a:t>
            </a:r>
            <a:endParaRPr/>
          </a:p>
        </p:txBody>
      </p:sp>
      <p:sp>
        <p:nvSpPr>
          <p:cNvPr id="167" name="Google Shape;167;p40"/>
          <p:cNvSpPr txBox="1"/>
          <p:nvPr>
            <p:ph idx="1" type="subTitle"/>
          </p:nvPr>
        </p:nvSpPr>
        <p:spPr>
          <a:xfrm>
            <a:off x="311574" y="1565785"/>
            <a:ext cx="8479339" cy="2826900"/>
          </a:xfrm>
          <a:prstGeom prst="rect">
            <a:avLst/>
          </a:prstGeom>
          <a:noFill/>
          <a:ln>
            <a:noFill/>
          </a:ln>
        </p:spPr>
        <p:txBody>
          <a:bodyPr anchorCtr="0" anchor="t" bIns="91425" lIns="91425" spcFirstLastPara="1" rIns="91425" wrap="square" tIns="91425">
            <a:noAutofit/>
          </a:bodyPr>
          <a:lstStyle/>
          <a:p>
            <a:pPr indent="-406400" lvl="1" marL="914400" rtl="0" algn="just">
              <a:lnSpc>
                <a:spcPct val="100000"/>
              </a:lnSpc>
              <a:spcBef>
                <a:spcPts val="0"/>
              </a:spcBef>
              <a:spcAft>
                <a:spcPts val="0"/>
              </a:spcAft>
              <a:buSzPts val="2800"/>
              <a:buChar char="-"/>
            </a:pPr>
            <a:r>
              <a:rPr lang="en-GB"/>
              <a:t>By the end of year 2 children are expected to know their 2, 5 and 10 times table and be </a:t>
            </a:r>
            <a:r>
              <a:rPr lang="en-GB"/>
              <a:t>beginning</a:t>
            </a:r>
            <a:r>
              <a:rPr lang="en-GB"/>
              <a:t> to learn their 3’s.</a:t>
            </a:r>
            <a:endParaRPr/>
          </a:p>
          <a:p>
            <a:pPr indent="-406400" lvl="1" marL="914400" rtl="0" algn="just">
              <a:lnSpc>
                <a:spcPct val="100000"/>
              </a:lnSpc>
              <a:spcBef>
                <a:spcPts val="0"/>
              </a:spcBef>
              <a:spcAft>
                <a:spcPts val="0"/>
              </a:spcAft>
              <a:buSzPts val="2800"/>
              <a:buChar char="-"/>
            </a:pPr>
            <a:r>
              <a:rPr lang="en-GB"/>
              <a:t>Y3 - In Sutton we aim for the children to know all times tables up to 12x12</a:t>
            </a:r>
            <a:endParaRPr/>
          </a:p>
          <a:p>
            <a:pPr indent="-406400" lvl="1" marL="914400" rtl="0" algn="just">
              <a:lnSpc>
                <a:spcPct val="100000"/>
              </a:lnSpc>
              <a:spcBef>
                <a:spcPts val="0"/>
              </a:spcBef>
              <a:spcAft>
                <a:spcPts val="0"/>
              </a:spcAft>
              <a:buSzPts val="2800"/>
              <a:buChar char="-"/>
            </a:pPr>
            <a:r>
              <a:rPr lang="en-GB"/>
              <a:t>Y4 - children to work on speed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1536ad36c2a_1_0"/>
          <p:cNvSpPr txBox="1"/>
          <p:nvPr>
            <p:ph type="ctrTitle"/>
          </p:nvPr>
        </p:nvSpPr>
        <p:spPr>
          <a:xfrm>
            <a:off x="311574" y="10"/>
            <a:ext cx="8479200" cy="1056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MTC</a:t>
            </a:r>
            <a:endParaRPr/>
          </a:p>
        </p:txBody>
      </p:sp>
      <p:sp>
        <p:nvSpPr>
          <p:cNvPr id="173" name="Google Shape;173;g1536ad36c2a_1_0"/>
          <p:cNvSpPr txBox="1"/>
          <p:nvPr>
            <p:ph idx="1" type="subTitle"/>
          </p:nvPr>
        </p:nvSpPr>
        <p:spPr>
          <a:xfrm>
            <a:off x="311575" y="1056599"/>
            <a:ext cx="8479200" cy="30261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n-GB"/>
              <a:t>In June the Year 4 children will take part in the Multiplication Tables Check (MTC). This is a computerised tables test where children have 6 seconds to recall a times table and input the answer.</a:t>
            </a:r>
            <a:endParaRPr/>
          </a:p>
          <a:p>
            <a:pPr indent="0" lvl="0" marL="0" rtl="0" algn="just">
              <a:lnSpc>
                <a:spcPct val="100000"/>
              </a:lnSpc>
              <a:spcBef>
                <a:spcPts val="0"/>
              </a:spcBef>
              <a:spcAft>
                <a:spcPts val="0"/>
              </a:spcAft>
              <a:buNone/>
            </a:pPr>
            <a:r>
              <a:t/>
            </a:r>
            <a:endParaRPr/>
          </a:p>
          <a:p>
            <a:pPr indent="0" lvl="0" marL="0" rtl="0" algn="ctr">
              <a:lnSpc>
                <a:spcPct val="100000"/>
              </a:lnSpc>
              <a:spcBef>
                <a:spcPts val="0"/>
              </a:spcBef>
              <a:spcAft>
                <a:spcPts val="0"/>
              </a:spcAft>
              <a:buNone/>
            </a:pPr>
            <a:r>
              <a:rPr lang="en-GB"/>
              <a:t>We will have lots of practice before then!</a:t>
            </a:r>
            <a:endParaRPr/>
          </a:p>
          <a:p>
            <a:pPr indent="0" lvl="0" marL="0" rtl="0" algn="l">
              <a:lnSpc>
                <a:spcPct val="100000"/>
              </a:lnSpc>
              <a:spcBef>
                <a:spcPts val="0"/>
              </a:spcBef>
              <a:spcAft>
                <a:spcPts val="0"/>
              </a:spcAft>
              <a:buNone/>
            </a:pPr>
            <a:r>
              <a:t/>
            </a:r>
            <a:endParaRPr/>
          </a:p>
          <a:p>
            <a:pPr indent="0" lvl="0" marL="0" rtl="0" algn="ctr">
              <a:lnSpc>
                <a:spcPct val="100000"/>
              </a:lnSpc>
              <a:spcBef>
                <a:spcPts val="0"/>
              </a:spcBef>
              <a:spcAft>
                <a:spcPts val="0"/>
              </a:spcAft>
              <a:buNone/>
            </a:pPr>
            <a:r>
              <a:t/>
            </a:r>
            <a:endParaRPr/>
          </a:p>
          <a:p>
            <a:pPr indent="0" lvl="0" marL="0" rtl="0" algn="ctr">
              <a:lnSpc>
                <a:spcPct val="100000"/>
              </a:lnSpc>
              <a:spcBef>
                <a:spcPts val="0"/>
              </a:spcBef>
              <a:spcAft>
                <a:spcPts val="0"/>
              </a:spcAft>
              <a:buNone/>
            </a:pPr>
            <a:r>
              <a:rPr lang="en-GB"/>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g149f705d30b_0_31"/>
          <p:cNvSpPr txBox="1"/>
          <p:nvPr>
            <p:ph type="title"/>
          </p:nvPr>
        </p:nvSpPr>
        <p:spPr>
          <a:xfrm>
            <a:off x="270275" y="357425"/>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GB" sz="1200"/>
              <a:t>Our vision as a Church of England school places Christian values at the heart of everything we do. The values are encapsulated in the acronym STRIVE - ‘Safety, Togetherness, Respect, Integrity, Valued and Excellence’. As a school community, we aim to serve one another and work together for the common good, so that everyone can experience life in all its fullness. (John 10:10). The parable of the mustard seed (Mark 4:30-32) can represent our children, who are nurtured here, and enabled to live life in its fullness through our teaching and care. It can also represent our school flourishing within our community and the community connecting to our diverse world.</a:t>
            </a:r>
            <a:endParaRPr sz="1200"/>
          </a:p>
          <a:p>
            <a:pPr indent="0" lvl="0" marL="0" rtl="0" algn="ctr">
              <a:lnSpc>
                <a:spcPct val="100000"/>
              </a:lnSpc>
              <a:spcBef>
                <a:spcPts val="0"/>
              </a:spcBef>
              <a:spcAft>
                <a:spcPts val="0"/>
              </a:spcAft>
              <a:buSzPts val="3600"/>
              <a:buNone/>
            </a:pPr>
            <a:r>
              <a:t/>
            </a:r>
            <a:endParaRPr sz="1200"/>
          </a:p>
          <a:p>
            <a:pPr indent="0" lvl="0" marL="0" rtl="0" algn="ctr">
              <a:lnSpc>
                <a:spcPct val="100000"/>
              </a:lnSpc>
              <a:spcBef>
                <a:spcPts val="0"/>
              </a:spcBef>
              <a:spcAft>
                <a:spcPts val="0"/>
              </a:spcAft>
              <a:buSzPts val="3600"/>
              <a:buNone/>
            </a:pPr>
            <a:r>
              <a:t/>
            </a:r>
            <a:endParaRPr sz="1200"/>
          </a:p>
        </p:txBody>
      </p:sp>
      <p:pic>
        <p:nvPicPr>
          <p:cNvPr id="63" name="Google Shape;63;g149f705d30b_0_31"/>
          <p:cNvPicPr preferRelativeResize="0"/>
          <p:nvPr/>
        </p:nvPicPr>
        <p:blipFill rotWithShape="1">
          <a:blip r:embed="rId3">
            <a:alphaModFix/>
          </a:blip>
          <a:srcRect b="0" l="0" r="0" t="0"/>
          <a:stretch/>
        </p:blipFill>
        <p:spPr>
          <a:xfrm>
            <a:off x="2711313" y="1306725"/>
            <a:ext cx="3389925" cy="3389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5"/>
          <p:cNvSpPr txBox="1"/>
          <p:nvPr>
            <p:ph type="ctrTitle"/>
          </p:nvPr>
        </p:nvSpPr>
        <p:spPr>
          <a:xfrm>
            <a:off x="311700" y="548238"/>
            <a:ext cx="8520600" cy="985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Communication</a:t>
            </a:r>
            <a:endParaRPr/>
          </a:p>
        </p:txBody>
      </p:sp>
      <p:sp>
        <p:nvSpPr>
          <p:cNvPr id="179" name="Google Shape;179;p15"/>
          <p:cNvSpPr txBox="1"/>
          <p:nvPr/>
        </p:nvSpPr>
        <p:spPr>
          <a:xfrm>
            <a:off x="587825" y="1608750"/>
            <a:ext cx="7925100" cy="3201600"/>
          </a:xfrm>
          <a:prstGeom prst="rect">
            <a:avLst/>
          </a:prstGeom>
          <a:noFill/>
          <a:ln>
            <a:noFill/>
          </a:ln>
        </p:spPr>
        <p:txBody>
          <a:bodyPr anchorCtr="0" anchor="t" bIns="91425" lIns="91425" spcFirstLastPara="1" rIns="91425" wrap="square" tIns="91425">
            <a:noAutofit/>
          </a:bodyPr>
          <a:lstStyle/>
          <a:p>
            <a:pPr indent="-419100" lvl="0" marL="457200" marR="0" rtl="0" algn="l">
              <a:lnSpc>
                <a:spcPct val="100000"/>
              </a:lnSpc>
              <a:spcBef>
                <a:spcPts val="0"/>
              </a:spcBef>
              <a:spcAft>
                <a:spcPts val="0"/>
              </a:spcAft>
              <a:buClr>
                <a:srgbClr val="000000"/>
              </a:buClr>
              <a:buSzPts val="3000"/>
              <a:buFont typeface="Arial"/>
              <a:buChar char="●"/>
            </a:pPr>
            <a:r>
              <a:rPr b="0" i="0" lang="en-GB" sz="3000" u="none" cap="none" strike="noStrike">
                <a:solidFill>
                  <a:srgbClr val="000000"/>
                </a:solidFill>
                <a:latin typeface="Arial"/>
                <a:ea typeface="Arial"/>
                <a:cs typeface="Arial"/>
                <a:sym typeface="Arial"/>
              </a:rPr>
              <a:t>School newsletters</a:t>
            </a:r>
            <a:endParaRPr b="0" i="0" sz="3000" u="none" cap="none" strike="noStrike">
              <a:solidFill>
                <a:srgbClr val="000000"/>
              </a:solidFill>
              <a:latin typeface="Arial"/>
              <a:ea typeface="Arial"/>
              <a:cs typeface="Arial"/>
              <a:sym typeface="Arial"/>
            </a:endParaRPr>
          </a:p>
          <a:p>
            <a:pPr indent="-419100" lvl="0" marL="457200" marR="0" rtl="0" algn="l">
              <a:lnSpc>
                <a:spcPct val="100000"/>
              </a:lnSpc>
              <a:spcBef>
                <a:spcPts val="0"/>
              </a:spcBef>
              <a:spcAft>
                <a:spcPts val="0"/>
              </a:spcAft>
              <a:buClr>
                <a:srgbClr val="000000"/>
              </a:buClr>
              <a:buSzPts val="3000"/>
              <a:buFont typeface="Arial"/>
              <a:buChar char="●"/>
            </a:pPr>
            <a:r>
              <a:rPr b="0" i="0" lang="en-GB" sz="3000" u="none" cap="none" strike="noStrike">
                <a:solidFill>
                  <a:srgbClr val="000000"/>
                </a:solidFill>
                <a:latin typeface="Arial"/>
                <a:ea typeface="Arial"/>
                <a:cs typeface="Arial"/>
                <a:sym typeface="Arial"/>
              </a:rPr>
              <a:t>Dojo</a:t>
            </a:r>
            <a:endParaRPr b="0" i="0" sz="1400" u="none" cap="none" strike="noStrike">
              <a:solidFill>
                <a:srgbClr val="000000"/>
              </a:solidFill>
              <a:latin typeface="Arial"/>
              <a:ea typeface="Arial"/>
              <a:cs typeface="Arial"/>
              <a:sym typeface="Arial"/>
            </a:endParaRPr>
          </a:p>
          <a:p>
            <a:pPr indent="-419100" lvl="0" marL="457200" marR="0" rtl="0" algn="l">
              <a:lnSpc>
                <a:spcPct val="100000"/>
              </a:lnSpc>
              <a:spcBef>
                <a:spcPts val="0"/>
              </a:spcBef>
              <a:spcAft>
                <a:spcPts val="0"/>
              </a:spcAft>
              <a:buClr>
                <a:srgbClr val="000000"/>
              </a:buClr>
              <a:buSzPts val="3000"/>
              <a:buFont typeface="Arial"/>
              <a:buChar char="●"/>
            </a:pPr>
            <a:r>
              <a:rPr b="0" i="0" lang="en-GB" sz="3000" u="none" cap="none" strike="noStrike">
                <a:solidFill>
                  <a:srgbClr val="000000"/>
                </a:solidFill>
                <a:latin typeface="Arial"/>
                <a:ea typeface="Arial"/>
                <a:cs typeface="Arial"/>
                <a:sym typeface="Arial"/>
              </a:rPr>
              <a:t>Pupil Asset</a:t>
            </a:r>
            <a:endParaRPr b="0" i="0" sz="3000" u="none" cap="none" strike="noStrike">
              <a:solidFill>
                <a:srgbClr val="000000"/>
              </a:solidFill>
              <a:latin typeface="Arial"/>
              <a:ea typeface="Arial"/>
              <a:cs typeface="Arial"/>
              <a:sym typeface="Arial"/>
            </a:endParaRPr>
          </a:p>
          <a:p>
            <a:pPr indent="-419100" lvl="0" marL="457200" marR="0" rtl="0" algn="l">
              <a:lnSpc>
                <a:spcPct val="100000"/>
              </a:lnSpc>
              <a:spcBef>
                <a:spcPts val="0"/>
              </a:spcBef>
              <a:spcAft>
                <a:spcPts val="0"/>
              </a:spcAft>
              <a:buClr>
                <a:srgbClr val="000000"/>
              </a:buClr>
              <a:buSzPts val="3000"/>
              <a:buFont typeface="Arial"/>
              <a:buChar char="●"/>
            </a:pPr>
            <a:r>
              <a:rPr b="0" i="0" lang="en-GB" sz="3000" u="none" cap="none" strike="noStrike">
                <a:solidFill>
                  <a:srgbClr val="000000"/>
                </a:solidFill>
                <a:latin typeface="Arial"/>
                <a:ea typeface="Arial"/>
                <a:cs typeface="Arial"/>
                <a:sym typeface="Arial"/>
              </a:rPr>
              <a:t>Website</a:t>
            </a:r>
            <a:endParaRPr b="0" i="0" sz="3000" u="none" cap="none" strike="noStrike">
              <a:solidFill>
                <a:srgbClr val="000000"/>
              </a:solidFill>
              <a:latin typeface="Arial"/>
              <a:ea typeface="Arial"/>
              <a:cs typeface="Arial"/>
              <a:sym typeface="Arial"/>
            </a:endParaRPr>
          </a:p>
          <a:p>
            <a:pPr indent="-419100" lvl="0" marL="457200" marR="0" rtl="0" algn="l">
              <a:lnSpc>
                <a:spcPct val="100000"/>
              </a:lnSpc>
              <a:spcBef>
                <a:spcPts val="0"/>
              </a:spcBef>
              <a:spcAft>
                <a:spcPts val="0"/>
              </a:spcAft>
              <a:buClr>
                <a:srgbClr val="000000"/>
              </a:buClr>
              <a:buSzPts val="3000"/>
              <a:buFont typeface="Arial"/>
              <a:buChar char="●"/>
            </a:pPr>
            <a:r>
              <a:rPr b="0" i="0" lang="en-GB" sz="3000" u="none" cap="none" strike="noStrike">
                <a:solidFill>
                  <a:srgbClr val="000000"/>
                </a:solidFill>
                <a:latin typeface="Arial"/>
                <a:ea typeface="Arial"/>
                <a:cs typeface="Arial"/>
                <a:sym typeface="Arial"/>
              </a:rPr>
              <a:t>Arrange a teacher meeting through the office (virtual or at a distance)</a:t>
            </a:r>
            <a:endParaRPr b="0" i="0" sz="3000" u="none" cap="none" strike="noStrike">
              <a:solidFill>
                <a:srgbClr val="000000"/>
              </a:solidFill>
              <a:latin typeface="Arial"/>
              <a:ea typeface="Arial"/>
              <a:cs typeface="Arial"/>
              <a:sym typeface="Arial"/>
            </a:endParaRPr>
          </a:p>
        </p:txBody>
      </p:sp>
      <p:pic>
        <p:nvPicPr>
          <p:cNvPr id="180" name="Google Shape;180;p15"/>
          <p:cNvPicPr preferRelativeResize="0"/>
          <p:nvPr/>
        </p:nvPicPr>
        <p:blipFill rotWithShape="1">
          <a:blip r:embed="rId3">
            <a:alphaModFix/>
          </a:blip>
          <a:srcRect b="0" l="0" r="0" t="0"/>
          <a:stretch/>
        </p:blipFill>
        <p:spPr>
          <a:xfrm>
            <a:off x="7124950" y="190350"/>
            <a:ext cx="1418400" cy="1418400"/>
          </a:xfrm>
          <a:prstGeom prst="rect">
            <a:avLst/>
          </a:prstGeom>
          <a:noFill/>
          <a:ln>
            <a:noFill/>
          </a:ln>
        </p:spPr>
      </p:pic>
      <p:pic>
        <p:nvPicPr>
          <p:cNvPr id="181" name="Google Shape;181;p15"/>
          <p:cNvPicPr preferRelativeResize="0"/>
          <p:nvPr/>
        </p:nvPicPr>
        <p:blipFill rotWithShape="1">
          <a:blip r:embed="rId4">
            <a:alphaModFix/>
          </a:blip>
          <a:srcRect b="0" l="0" r="0" t="0"/>
          <a:stretch/>
        </p:blipFill>
        <p:spPr>
          <a:xfrm>
            <a:off x="587825" y="190350"/>
            <a:ext cx="1146550" cy="1316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149f705d30b_0_75"/>
          <p:cNvSpPr txBox="1"/>
          <p:nvPr>
            <p:ph type="ctrTitle"/>
          </p:nvPr>
        </p:nvSpPr>
        <p:spPr>
          <a:xfrm>
            <a:off x="311700" y="548238"/>
            <a:ext cx="8520600" cy="985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Communication</a:t>
            </a:r>
            <a:endParaRPr/>
          </a:p>
        </p:txBody>
      </p:sp>
      <p:sp>
        <p:nvSpPr>
          <p:cNvPr id="187" name="Google Shape;187;g149f705d30b_0_75"/>
          <p:cNvSpPr txBox="1"/>
          <p:nvPr/>
        </p:nvSpPr>
        <p:spPr>
          <a:xfrm>
            <a:off x="587825" y="1608750"/>
            <a:ext cx="7925100" cy="320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Do let us know if you need any financial support, as it is possible you can be supported through pupil premium. </a:t>
            </a:r>
            <a:endParaRPr b="0" i="0" sz="2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212529"/>
                </a:solidFill>
                <a:latin typeface="Trebuchet MS"/>
                <a:ea typeface="Trebuchet MS"/>
                <a:cs typeface="Trebuchet MS"/>
                <a:sym typeface="Trebuchet MS"/>
              </a:rPr>
              <a:t>Were you aware that last year 20% of the children in Cambridgeshire who were eligible for a Free School Meal did not do so?  Currently a school will receive £1,300 per pupil claiming Free School Meals.  This money is called Pupil Premium Funding and can be used to support the child’s education in the form of smaller classes, TA support, if necessary or funding to help the pupil’s parents to meet the cost of school trips.  This additional income is only received by the school if you apply for Free School Meals, however, please note that your child does not have to have a Free School Meal if they would prefer not to.</a:t>
            </a:r>
            <a:endParaRPr b="0" i="0" sz="1200" u="none" cap="none" strike="noStrike">
              <a:solidFill>
                <a:srgbClr val="212529"/>
              </a:solidFill>
              <a:latin typeface="Trebuchet MS"/>
              <a:ea typeface="Trebuchet MS"/>
              <a:cs typeface="Trebuchet MS"/>
              <a:sym typeface="Trebuchet MS"/>
            </a:endParaRPr>
          </a:p>
          <a:p>
            <a:pPr indent="0" lvl="0" marL="0" marR="0" rtl="0" algn="l">
              <a:lnSpc>
                <a:spcPct val="115000"/>
              </a:lnSpc>
              <a:spcBef>
                <a:spcPts val="1200"/>
              </a:spcBef>
              <a:spcAft>
                <a:spcPts val="0"/>
              </a:spcAft>
              <a:buClr>
                <a:srgbClr val="000000"/>
              </a:buClr>
              <a:buSzPts val="1200"/>
              <a:buFont typeface="Arial"/>
              <a:buNone/>
            </a:pPr>
            <a:r>
              <a:rPr b="0" i="0" lang="en-GB" sz="1200" u="none" cap="none" strike="noStrike">
                <a:solidFill>
                  <a:srgbClr val="212529"/>
                </a:solidFill>
                <a:latin typeface="Trebuchet MS"/>
                <a:ea typeface="Trebuchet MS"/>
                <a:cs typeface="Trebuchet MS"/>
                <a:sym typeface="Trebuchet MS"/>
              </a:rPr>
              <a:t>Don’t delay - Apply today! The office will be happy to support you - so do contact them, or let your class teacher know. There are also details on our website: </a:t>
            </a:r>
            <a:r>
              <a:rPr b="0" i="0" lang="en-GB" sz="1200" u="sng" cap="none" strike="noStrike">
                <a:solidFill>
                  <a:schemeClr val="hlink"/>
                </a:solidFill>
                <a:latin typeface="Trebuchet MS"/>
                <a:ea typeface="Trebuchet MS"/>
                <a:cs typeface="Trebuchet MS"/>
                <a:sym typeface="Trebuchet MS"/>
                <a:hlinkClick r:id="rId3"/>
              </a:rPr>
              <a:t>https://www.sutton.cambs.sch.uk/web/pupil_premium_information/51473</a:t>
            </a:r>
            <a:endParaRPr b="0" i="0" sz="1200" u="none" cap="none" strike="noStrike">
              <a:solidFill>
                <a:srgbClr val="212529"/>
              </a:solidFill>
              <a:latin typeface="Trebuchet MS"/>
              <a:ea typeface="Trebuchet MS"/>
              <a:cs typeface="Trebuchet MS"/>
              <a:sym typeface="Trebuchet MS"/>
            </a:endParaRPr>
          </a:p>
          <a:p>
            <a:pPr indent="0" lvl="0" marL="0" marR="0" rtl="0" algn="l">
              <a:lnSpc>
                <a:spcPct val="115000"/>
              </a:lnSpc>
              <a:spcBef>
                <a:spcPts val="1200"/>
              </a:spcBef>
              <a:spcAft>
                <a:spcPts val="0"/>
              </a:spcAft>
              <a:buClr>
                <a:schemeClr val="dk1"/>
              </a:buClr>
              <a:buSzPts val="1100"/>
              <a:buFont typeface="Arial"/>
              <a:buNone/>
            </a:pPr>
            <a:r>
              <a:t/>
            </a:r>
            <a:endParaRPr b="0" i="0" sz="1200" u="none" cap="none" strike="noStrike">
              <a:solidFill>
                <a:srgbClr val="212529"/>
              </a:solidFill>
              <a:latin typeface="Trebuchet MS"/>
              <a:ea typeface="Trebuchet MS"/>
              <a:cs typeface="Trebuchet MS"/>
              <a:sym typeface="Trebuchet MS"/>
            </a:endParaRPr>
          </a:p>
          <a:p>
            <a:pPr indent="0" lvl="0" marL="0" marR="0" rtl="0" algn="l">
              <a:lnSpc>
                <a:spcPct val="115000"/>
              </a:lnSpc>
              <a:spcBef>
                <a:spcPts val="1200"/>
              </a:spcBef>
              <a:spcAft>
                <a:spcPts val="0"/>
              </a:spcAft>
              <a:buClr>
                <a:schemeClr val="dk1"/>
              </a:buClr>
              <a:buSzPts val="1100"/>
              <a:buFont typeface="Arial"/>
              <a:buNone/>
            </a:pPr>
            <a:r>
              <a:t/>
            </a:r>
            <a:endParaRPr b="0" i="0" sz="1200" u="none" cap="none" strike="noStrike">
              <a:solidFill>
                <a:srgbClr val="212529"/>
              </a:solidFill>
              <a:highlight>
                <a:srgbClr val="FFFFFF"/>
              </a:highlight>
              <a:latin typeface="Trebuchet MS"/>
              <a:ea typeface="Trebuchet MS"/>
              <a:cs typeface="Trebuchet MS"/>
              <a:sym typeface="Trebuchet MS"/>
            </a:endParaRPr>
          </a:p>
          <a:p>
            <a:pPr indent="0" lvl="0" marL="0" marR="0" rtl="0" algn="l">
              <a:lnSpc>
                <a:spcPct val="100000"/>
              </a:lnSpc>
              <a:spcBef>
                <a:spcPts val="120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pic>
        <p:nvPicPr>
          <p:cNvPr id="188" name="Google Shape;188;g149f705d30b_0_75"/>
          <p:cNvPicPr preferRelativeResize="0"/>
          <p:nvPr/>
        </p:nvPicPr>
        <p:blipFill rotWithShape="1">
          <a:blip r:embed="rId4">
            <a:alphaModFix/>
          </a:blip>
          <a:srcRect b="0" l="0" r="0" t="0"/>
          <a:stretch/>
        </p:blipFill>
        <p:spPr>
          <a:xfrm>
            <a:off x="7124950" y="190350"/>
            <a:ext cx="1418400" cy="1418400"/>
          </a:xfrm>
          <a:prstGeom prst="rect">
            <a:avLst/>
          </a:prstGeom>
          <a:noFill/>
          <a:ln>
            <a:noFill/>
          </a:ln>
        </p:spPr>
      </p:pic>
      <p:pic>
        <p:nvPicPr>
          <p:cNvPr id="189" name="Google Shape;189;g149f705d30b_0_75"/>
          <p:cNvPicPr preferRelativeResize="0"/>
          <p:nvPr/>
        </p:nvPicPr>
        <p:blipFill rotWithShape="1">
          <a:blip r:embed="rId5">
            <a:alphaModFix/>
          </a:blip>
          <a:srcRect b="0" l="0" r="0" t="0"/>
          <a:stretch/>
        </p:blipFill>
        <p:spPr>
          <a:xfrm>
            <a:off x="587825" y="190350"/>
            <a:ext cx="1146550" cy="13169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6"/>
          <p:cNvSpPr txBox="1"/>
          <p:nvPr>
            <p:ph type="title"/>
          </p:nvPr>
        </p:nvSpPr>
        <p:spPr>
          <a:xfrm>
            <a:off x="2156976" y="457974"/>
            <a:ext cx="2249285" cy="133232"/>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GB"/>
              <a:t>Birthdays     </a:t>
            </a:r>
            <a:endParaRPr/>
          </a:p>
        </p:txBody>
      </p:sp>
      <p:sp>
        <p:nvSpPr>
          <p:cNvPr id="195" name="Google Shape;195;p16"/>
          <p:cNvSpPr txBox="1"/>
          <p:nvPr/>
        </p:nvSpPr>
        <p:spPr>
          <a:xfrm>
            <a:off x="284204" y="1145059"/>
            <a:ext cx="8456700" cy="314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As a healthy school we observe the school policy of birthday book donations.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When it is your child's birthday, we politely request that you donate a book that your child's loves to the school. The book will be read aloud in class and will subsequently be labelled with a special birthday sticker and placed in our lovely library.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Alternatively, your child can bring in their favourite book for a read aloud and then take it home at the end of the day.  Any students who bring in sweets for birthdays, will kindly be asked to take the sweets back home as we need to be mindful of healthy eating and dietary restrictions for various students. </a:t>
            </a:r>
            <a:endParaRPr b="0" i="0" sz="1800" u="none" cap="none" strike="noStrike">
              <a:solidFill>
                <a:srgbClr val="000000"/>
              </a:solidFill>
              <a:latin typeface="Arial"/>
              <a:ea typeface="Arial"/>
              <a:cs typeface="Arial"/>
              <a:sym typeface="Arial"/>
            </a:endParaRPr>
          </a:p>
        </p:txBody>
      </p:sp>
      <p:pic>
        <p:nvPicPr>
          <p:cNvPr descr="Happy Birthday Balloons Round Foil Helium Balloon 43cm / 17Inch | Partyrama" id="196" name="Google Shape;196;p16"/>
          <p:cNvPicPr preferRelativeResize="0"/>
          <p:nvPr/>
        </p:nvPicPr>
        <p:blipFill rotWithShape="1">
          <a:blip r:embed="rId3">
            <a:alphaModFix/>
          </a:blip>
          <a:srcRect b="0" l="0" r="0" t="0"/>
          <a:stretch/>
        </p:blipFill>
        <p:spPr>
          <a:xfrm>
            <a:off x="7345776" y="170498"/>
            <a:ext cx="1016325" cy="1016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7"/>
          <p:cNvSpPr txBox="1"/>
          <p:nvPr>
            <p:ph type="ctrTitle"/>
          </p:nvPr>
        </p:nvSpPr>
        <p:spPr>
          <a:xfrm>
            <a:off x="311700" y="1572199"/>
            <a:ext cx="8520600" cy="1698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The Year Ahead</a:t>
            </a:r>
            <a:endParaRPr/>
          </a:p>
          <a:p>
            <a:pPr indent="0" lvl="0" marL="0" rtl="0" algn="ctr">
              <a:lnSpc>
                <a:spcPct val="100000"/>
              </a:lnSpc>
              <a:spcBef>
                <a:spcPts val="0"/>
              </a:spcBef>
              <a:spcAft>
                <a:spcPts val="0"/>
              </a:spcAft>
              <a:buSzPts val="5200"/>
              <a:buNone/>
            </a:pPr>
            <a:r>
              <a:rPr lang="en-GB" sz="3000"/>
              <a:t>Supporting your child at home</a:t>
            </a:r>
            <a:endParaRPr sz="3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8"/>
          <p:cNvSpPr txBox="1"/>
          <p:nvPr>
            <p:ph type="title"/>
          </p:nvPr>
        </p:nvSpPr>
        <p:spPr>
          <a:xfrm>
            <a:off x="255725" y="1143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What can you do?</a:t>
            </a:r>
            <a:endParaRPr/>
          </a:p>
        </p:txBody>
      </p:sp>
      <p:sp>
        <p:nvSpPr>
          <p:cNvPr id="207" name="Google Shape;207;p18"/>
          <p:cNvSpPr txBox="1"/>
          <p:nvPr>
            <p:ph idx="1" type="body"/>
          </p:nvPr>
        </p:nvSpPr>
        <p:spPr>
          <a:xfrm>
            <a:off x="209075" y="2040300"/>
            <a:ext cx="8520600" cy="4010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GB"/>
              <a:t>Read to your child, read with your child and have your child read to you. </a:t>
            </a:r>
            <a:endParaRPr/>
          </a:p>
          <a:p>
            <a:pPr indent="-342900" lvl="0" marL="457200" rtl="0" algn="l">
              <a:lnSpc>
                <a:spcPct val="115000"/>
              </a:lnSpc>
              <a:spcBef>
                <a:spcPts val="0"/>
              </a:spcBef>
              <a:spcAft>
                <a:spcPts val="0"/>
              </a:spcAft>
              <a:buSzPts val="1800"/>
              <a:buChar char="●"/>
            </a:pPr>
            <a:r>
              <a:rPr lang="en-GB"/>
              <a:t>Spellings – weekly spellings set on Spelling Shed - please login to practice.</a:t>
            </a:r>
            <a:endParaRPr/>
          </a:p>
          <a:p>
            <a:pPr indent="-342900" lvl="0" marL="457200" rtl="0" algn="l">
              <a:lnSpc>
                <a:spcPct val="115000"/>
              </a:lnSpc>
              <a:spcBef>
                <a:spcPts val="0"/>
              </a:spcBef>
              <a:spcAft>
                <a:spcPts val="0"/>
              </a:spcAft>
              <a:buSzPts val="1800"/>
              <a:buChar char="●"/>
            </a:pPr>
            <a:r>
              <a:rPr lang="en-GB"/>
              <a:t>Times tables  - please play TTRS as much as possible - 5 mins a day makes a huge difference. We will send other links to games throughout the year.</a:t>
            </a:r>
            <a:endParaRPr/>
          </a:p>
          <a:p>
            <a:pPr indent="-342900" lvl="0" marL="457200" rtl="0" algn="l">
              <a:lnSpc>
                <a:spcPct val="115000"/>
              </a:lnSpc>
              <a:spcBef>
                <a:spcPts val="0"/>
              </a:spcBef>
              <a:spcAft>
                <a:spcPts val="0"/>
              </a:spcAft>
              <a:buSzPts val="1800"/>
              <a:buChar char="●"/>
            </a:pPr>
            <a:r>
              <a:rPr lang="en-GB"/>
              <a:t>Use the knowledge notes to recap key vocabulary and to help you discuss topics with your child. </a:t>
            </a:r>
            <a:endParaRPr/>
          </a:p>
          <a:p>
            <a:pPr indent="-342900" lvl="0" marL="457200" rtl="0" algn="l">
              <a:lnSpc>
                <a:spcPct val="115000"/>
              </a:lnSpc>
              <a:spcBef>
                <a:spcPts val="0"/>
              </a:spcBef>
              <a:spcAft>
                <a:spcPts val="0"/>
              </a:spcAft>
              <a:buSzPts val="1800"/>
              <a:buChar char="●"/>
            </a:pPr>
            <a:r>
              <a:rPr lang="en-GB"/>
              <a:t>Communicate with us! Let us know how it is going, and do let us know if you need any support :-)</a:t>
            </a:r>
            <a:endParaRPr/>
          </a:p>
          <a:p>
            <a:pPr indent="0" lvl="0" marL="0" rtl="0" algn="l">
              <a:lnSpc>
                <a:spcPct val="115000"/>
              </a:lnSpc>
              <a:spcBef>
                <a:spcPts val="1600"/>
              </a:spcBef>
              <a:spcAft>
                <a:spcPts val="1600"/>
              </a:spcAft>
              <a:buSzPts val="1800"/>
              <a:buNone/>
            </a:pPr>
            <a:r>
              <a:t/>
            </a:r>
            <a:endParaRPr/>
          </a:p>
        </p:txBody>
      </p:sp>
      <p:pic>
        <p:nvPicPr>
          <p:cNvPr id="208" name="Google Shape;208;p18"/>
          <p:cNvPicPr preferRelativeResize="0"/>
          <p:nvPr/>
        </p:nvPicPr>
        <p:blipFill rotWithShape="1">
          <a:blip r:embed="rId3">
            <a:alphaModFix/>
          </a:blip>
          <a:srcRect b="0" l="0" r="0" t="0"/>
          <a:stretch/>
        </p:blipFill>
        <p:spPr>
          <a:xfrm>
            <a:off x="3536675" y="195450"/>
            <a:ext cx="1728801" cy="1728801"/>
          </a:xfrm>
          <a:prstGeom prst="rect">
            <a:avLst/>
          </a:prstGeom>
          <a:noFill/>
          <a:ln>
            <a:noFill/>
          </a:ln>
        </p:spPr>
      </p:pic>
      <p:pic>
        <p:nvPicPr>
          <p:cNvPr id="209" name="Google Shape;209;p18"/>
          <p:cNvPicPr preferRelativeResize="0"/>
          <p:nvPr/>
        </p:nvPicPr>
        <p:blipFill rotWithShape="1">
          <a:blip r:embed="rId4">
            <a:alphaModFix/>
          </a:blip>
          <a:srcRect b="0" l="0" r="0" t="0"/>
          <a:stretch/>
        </p:blipFill>
        <p:spPr>
          <a:xfrm>
            <a:off x="883925" y="803113"/>
            <a:ext cx="1598200" cy="1121125"/>
          </a:xfrm>
          <a:prstGeom prst="rect">
            <a:avLst/>
          </a:prstGeom>
          <a:noFill/>
          <a:ln>
            <a:noFill/>
          </a:ln>
        </p:spPr>
      </p:pic>
      <p:pic>
        <p:nvPicPr>
          <p:cNvPr id="210" name="Google Shape;210;p18"/>
          <p:cNvPicPr preferRelativeResize="0"/>
          <p:nvPr/>
        </p:nvPicPr>
        <p:blipFill rotWithShape="1">
          <a:blip r:embed="rId5">
            <a:alphaModFix/>
          </a:blip>
          <a:srcRect b="0" l="0" r="0" t="0"/>
          <a:stretch/>
        </p:blipFill>
        <p:spPr>
          <a:xfrm>
            <a:off x="6048625" y="803122"/>
            <a:ext cx="1515949" cy="1200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9"/>
          <p:cNvSpPr txBox="1"/>
          <p:nvPr>
            <p:ph type="ctrTitle"/>
          </p:nvPr>
        </p:nvSpPr>
        <p:spPr>
          <a:xfrm>
            <a:off x="311700" y="1868138"/>
            <a:ext cx="8520600" cy="985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Thank you!</a:t>
            </a:r>
            <a:endParaRPr/>
          </a:p>
          <a:p>
            <a:pPr indent="0" lvl="0" marL="0" rtl="0" algn="ctr">
              <a:lnSpc>
                <a:spcPct val="100000"/>
              </a:lnSpc>
              <a:spcBef>
                <a:spcPts val="0"/>
              </a:spcBef>
              <a:spcAft>
                <a:spcPts val="0"/>
              </a:spcAft>
              <a:buSzPts val="5200"/>
              <a:buNone/>
            </a:pPr>
            <a:r>
              <a:rPr lang="en-GB"/>
              <a:t>We welcome any 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t/>
            </a:r>
            <a:endParaRPr/>
          </a:p>
        </p:txBody>
      </p:sp>
      <p:pic>
        <p:nvPicPr>
          <p:cNvPr id="69" name="Google Shape;69;p10"/>
          <p:cNvPicPr preferRelativeResize="0"/>
          <p:nvPr/>
        </p:nvPicPr>
        <p:blipFill rotWithShape="1">
          <a:blip r:embed="rId3">
            <a:alphaModFix/>
          </a:blip>
          <a:srcRect b="0" l="0" r="0" t="0"/>
          <a:stretch/>
        </p:blipFill>
        <p:spPr>
          <a:xfrm>
            <a:off x="880400" y="255800"/>
            <a:ext cx="7205774" cy="44410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149f705d30b_0_37"/>
          <p:cNvSpPr txBox="1"/>
          <p:nvPr/>
        </p:nvSpPr>
        <p:spPr>
          <a:xfrm>
            <a:off x="330525" y="2610225"/>
            <a:ext cx="86487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At Sutton Primary School, we have four house teams. These are based upon inspirational figures linked to nurturing and caring for our environment. When children join, they are allocated to a house team. For each house, we have a male and female house captain from Year 6. House Captains are responsible for promoting the ethos and values of their house, encouraging pupils to do their best in house competitions, and helping staff organise competitions. In line with our Behaviour Policy, throughout each day pupils can earn House Points for excellent effort in learning, excellent effort when completing home learning tasks, being an outstanding role model as well as many other opportunities. House Points accumulated each week are counted and in our weekly Celebration Assemblies the winning house for the week is announced. At the end of the academic year, the winning house is awarded the Rev. Mary Hancock House Cup.</a:t>
            </a:r>
            <a:endParaRPr b="0" i="0" sz="1400" u="none" cap="none" strike="noStrike">
              <a:solidFill>
                <a:srgbClr val="000000"/>
              </a:solidFill>
              <a:latin typeface="Arial"/>
              <a:ea typeface="Arial"/>
              <a:cs typeface="Arial"/>
              <a:sym typeface="Arial"/>
            </a:endParaRPr>
          </a:p>
        </p:txBody>
      </p:sp>
      <p:pic>
        <p:nvPicPr>
          <p:cNvPr id="75" name="Google Shape;75;g149f705d30b_0_37"/>
          <p:cNvPicPr preferRelativeResize="0"/>
          <p:nvPr/>
        </p:nvPicPr>
        <p:blipFill rotWithShape="1">
          <a:blip r:embed="rId3">
            <a:alphaModFix/>
          </a:blip>
          <a:srcRect b="0" l="0" r="0" t="0"/>
          <a:stretch/>
        </p:blipFill>
        <p:spPr>
          <a:xfrm>
            <a:off x="2081950" y="304800"/>
            <a:ext cx="5291512" cy="1846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1"/>
          <p:cNvSpPr txBox="1"/>
          <p:nvPr>
            <p:ph type="ctrTitle"/>
          </p:nvPr>
        </p:nvSpPr>
        <p:spPr>
          <a:xfrm>
            <a:off x="286986" y="1269969"/>
            <a:ext cx="8520600" cy="923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br>
              <a:rPr lang="en-GB"/>
            </a:br>
            <a:br>
              <a:rPr lang="en-GB"/>
            </a:br>
            <a:br>
              <a:rPr lang="en-GB"/>
            </a:br>
            <a:br>
              <a:rPr lang="en-GB"/>
            </a:br>
            <a:br>
              <a:rPr lang="en-GB"/>
            </a:br>
            <a:r>
              <a:rPr lang="en-GB"/>
              <a:t>Rewarding the Positive</a:t>
            </a:r>
            <a:br>
              <a:rPr lang="en-GB"/>
            </a:br>
            <a:br>
              <a:rPr lang="en-GB"/>
            </a:br>
            <a:endParaRPr sz="1800"/>
          </a:p>
        </p:txBody>
      </p:sp>
      <p:sp>
        <p:nvSpPr>
          <p:cNvPr id="81" name="Google Shape;81;p11"/>
          <p:cNvSpPr txBox="1"/>
          <p:nvPr>
            <p:ph idx="1" type="subTitle"/>
          </p:nvPr>
        </p:nvSpPr>
        <p:spPr>
          <a:xfrm>
            <a:off x="271906" y="1159828"/>
            <a:ext cx="8600100" cy="1033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2800"/>
              <a:buNone/>
            </a:pPr>
            <a:r>
              <a:rPr lang="en-GB" sz="1800"/>
              <a:t>We will be rewarding the children with praise focusing on positive behaviours.</a:t>
            </a:r>
            <a:endParaRPr sz="1800"/>
          </a:p>
          <a:p>
            <a:pPr indent="0" lvl="0" marL="457200" rtl="0" algn="l">
              <a:lnSpc>
                <a:spcPct val="100000"/>
              </a:lnSpc>
              <a:spcBef>
                <a:spcPts val="0"/>
              </a:spcBef>
              <a:spcAft>
                <a:spcPts val="0"/>
              </a:spcAft>
              <a:buSzPts val="2800"/>
              <a:buNone/>
            </a:pPr>
            <a:r>
              <a:t/>
            </a:r>
            <a:endParaRPr/>
          </a:p>
          <a:p>
            <a:pPr indent="0" lvl="0" marL="457200" rtl="0" algn="l">
              <a:lnSpc>
                <a:spcPct val="100000"/>
              </a:lnSpc>
              <a:spcBef>
                <a:spcPts val="0"/>
              </a:spcBef>
              <a:spcAft>
                <a:spcPts val="0"/>
              </a:spcAft>
              <a:buSzPts val="2800"/>
              <a:buNone/>
            </a:pPr>
            <a:r>
              <a:t/>
            </a:r>
            <a:endParaRPr/>
          </a:p>
          <a:p>
            <a:pPr indent="0" lvl="0" marL="457200" rtl="0" algn="l">
              <a:lnSpc>
                <a:spcPct val="100000"/>
              </a:lnSpc>
              <a:spcBef>
                <a:spcPts val="0"/>
              </a:spcBef>
              <a:spcAft>
                <a:spcPts val="0"/>
              </a:spcAft>
              <a:buSzPts val="2800"/>
              <a:buNone/>
            </a:pPr>
            <a:r>
              <a:t/>
            </a:r>
            <a:endParaRPr/>
          </a:p>
          <a:p>
            <a:pPr indent="0" lvl="0" marL="457200" rtl="0" algn="l">
              <a:lnSpc>
                <a:spcPct val="100000"/>
              </a:lnSpc>
              <a:spcBef>
                <a:spcPts val="0"/>
              </a:spcBef>
              <a:spcAft>
                <a:spcPts val="0"/>
              </a:spcAft>
              <a:buSzPts val="2800"/>
              <a:buNone/>
            </a:pPr>
            <a:r>
              <a:t/>
            </a:r>
            <a:endParaRPr/>
          </a:p>
          <a:p>
            <a:pPr indent="0" lvl="0" marL="457200" rtl="0" algn="l">
              <a:lnSpc>
                <a:spcPct val="100000"/>
              </a:lnSpc>
              <a:spcBef>
                <a:spcPts val="0"/>
              </a:spcBef>
              <a:spcAft>
                <a:spcPts val="0"/>
              </a:spcAft>
              <a:buSzPts val="2800"/>
              <a:buNone/>
            </a:pPr>
            <a:r>
              <a:t/>
            </a:r>
            <a:endParaRPr/>
          </a:p>
          <a:p>
            <a:pPr indent="0" lvl="0" marL="457200" rtl="0" algn="l">
              <a:lnSpc>
                <a:spcPct val="100000"/>
              </a:lnSpc>
              <a:spcBef>
                <a:spcPts val="0"/>
              </a:spcBef>
              <a:spcAft>
                <a:spcPts val="0"/>
              </a:spcAft>
              <a:buSzPts val="2800"/>
              <a:buNone/>
            </a:pPr>
            <a:r>
              <a:t/>
            </a:r>
            <a:endParaRPr sz="2000"/>
          </a:p>
          <a:p>
            <a:pPr indent="0" lvl="0" marL="457200" rtl="0" algn="l">
              <a:lnSpc>
                <a:spcPct val="100000"/>
              </a:lnSpc>
              <a:spcBef>
                <a:spcPts val="0"/>
              </a:spcBef>
              <a:spcAft>
                <a:spcPts val="0"/>
              </a:spcAft>
              <a:buSzPts val="2800"/>
              <a:buNone/>
            </a:pPr>
            <a:r>
              <a:t/>
            </a:r>
            <a:endParaRPr sz="2000"/>
          </a:p>
          <a:p>
            <a:pPr indent="0" lvl="0" marL="457200" rtl="0" algn="l">
              <a:lnSpc>
                <a:spcPct val="100000"/>
              </a:lnSpc>
              <a:spcBef>
                <a:spcPts val="0"/>
              </a:spcBef>
              <a:spcAft>
                <a:spcPts val="0"/>
              </a:spcAft>
              <a:buSzPts val="2800"/>
              <a:buNone/>
            </a:pPr>
            <a:r>
              <a:t/>
            </a:r>
            <a:endParaRPr sz="2000"/>
          </a:p>
        </p:txBody>
      </p:sp>
      <p:pic>
        <p:nvPicPr>
          <p:cNvPr id="82" name="Google Shape;82;p11"/>
          <p:cNvPicPr preferRelativeResize="0"/>
          <p:nvPr/>
        </p:nvPicPr>
        <p:blipFill rotWithShape="1">
          <a:blip r:embed="rId3">
            <a:alphaModFix/>
          </a:blip>
          <a:srcRect b="0" l="0" r="0" t="0"/>
          <a:stretch/>
        </p:blipFill>
        <p:spPr>
          <a:xfrm>
            <a:off x="2635350" y="1619875"/>
            <a:ext cx="4195123" cy="25855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2"/>
          <p:cNvSpPr txBox="1"/>
          <p:nvPr>
            <p:ph type="ctrTitle"/>
          </p:nvPr>
        </p:nvSpPr>
        <p:spPr>
          <a:xfrm>
            <a:off x="295350" y="5"/>
            <a:ext cx="8520600" cy="637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sz="3200"/>
              <a:t>Behaviour Policy</a:t>
            </a:r>
            <a:endParaRPr sz="3200"/>
          </a:p>
        </p:txBody>
      </p:sp>
      <p:sp>
        <p:nvSpPr>
          <p:cNvPr id="88" name="Google Shape;88;p12"/>
          <p:cNvSpPr txBox="1"/>
          <p:nvPr/>
        </p:nvSpPr>
        <p:spPr>
          <a:xfrm>
            <a:off x="514350" y="600110"/>
            <a:ext cx="8082600" cy="3632100"/>
          </a:xfrm>
          <a:prstGeom prst="rect">
            <a:avLst/>
          </a:prstGeom>
          <a:noFill/>
          <a:ln>
            <a:noFill/>
          </a:ln>
        </p:spPr>
        <p:txBody>
          <a:bodyPr anchorCtr="0" anchor="t" bIns="91425" lIns="91425" spcFirstLastPara="1" rIns="91425" wrap="square" tIns="91425">
            <a:noAutofit/>
          </a:bodyPr>
          <a:lstStyle/>
          <a:p>
            <a:pPr indent="0" lvl="0" marL="50800" marR="0" rtl="0" algn="l">
              <a:lnSpc>
                <a:spcPct val="100000"/>
              </a:lnSpc>
              <a:spcBef>
                <a:spcPts val="0"/>
              </a:spcBef>
              <a:spcAft>
                <a:spcPts val="0"/>
              </a:spcAft>
              <a:buClr>
                <a:srgbClr val="000000"/>
              </a:buClr>
              <a:buSzPts val="2000"/>
              <a:buFont typeface="Arial"/>
              <a:buNone/>
            </a:pPr>
            <a:r>
              <a:rPr b="0" i="0" lang="en-GB" sz="1900" u="none" cap="none" strike="noStrike">
                <a:solidFill>
                  <a:schemeClr val="dk2"/>
                </a:solidFill>
                <a:latin typeface="Arial"/>
                <a:ea typeface="Arial"/>
                <a:cs typeface="Arial"/>
                <a:sym typeface="Arial"/>
              </a:rPr>
              <a:t>In order to reinforce behaviour expectations, Sutton Primary School use the following staged approach from our draft policy</a:t>
            </a:r>
            <a:endParaRPr b="0" i="0" sz="1900" u="none" cap="none" strike="noStrike">
              <a:solidFill>
                <a:schemeClr val="dk2"/>
              </a:solidFill>
              <a:latin typeface="Arial"/>
              <a:ea typeface="Arial"/>
              <a:cs typeface="Arial"/>
              <a:sym typeface="Arial"/>
            </a:endParaRPr>
          </a:p>
          <a:p>
            <a:pPr indent="-374650" lvl="1" marL="914400" marR="0" rtl="0" algn="l">
              <a:lnSpc>
                <a:spcPct val="100000"/>
              </a:lnSpc>
              <a:spcBef>
                <a:spcPts val="0"/>
              </a:spcBef>
              <a:spcAft>
                <a:spcPts val="0"/>
              </a:spcAft>
              <a:buClr>
                <a:schemeClr val="dk2"/>
              </a:buClr>
              <a:buSzPts val="2300"/>
              <a:buFont typeface="Arial"/>
              <a:buChar char="○"/>
            </a:pPr>
            <a:r>
              <a:rPr b="0" i="0" lang="en-GB" sz="1900" u="none" cap="none" strike="noStrike">
                <a:solidFill>
                  <a:schemeClr val="dk2"/>
                </a:solidFill>
                <a:latin typeface="Arial"/>
                <a:ea typeface="Arial"/>
                <a:cs typeface="Arial"/>
                <a:sym typeface="Arial"/>
              </a:rPr>
              <a:t>Redirection – gentle encouragement to do the right thing.</a:t>
            </a:r>
            <a:endParaRPr b="0" i="0" sz="1300" u="none" cap="none" strike="noStrike">
              <a:solidFill>
                <a:srgbClr val="000000"/>
              </a:solidFill>
              <a:latin typeface="Arial"/>
              <a:ea typeface="Arial"/>
              <a:cs typeface="Arial"/>
              <a:sym typeface="Arial"/>
            </a:endParaRPr>
          </a:p>
          <a:p>
            <a:pPr indent="-374650" lvl="1" marL="914400" marR="0" rtl="0" algn="l">
              <a:lnSpc>
                <a:spcPct val="100000"/>
              </a:lnSpc>
              <a:spcBef>
                <a:spcPts val="0"/>
              </a:spcBef>
              <a:spcAft>
                <a:spcPts val="0"/>
              </a:spcAft>
              <a:buClr>
                <a:schemeClr val="dk2"/>
              </a:buClr>
              <a:buSzPts val="2300"/>
              <a:buFont typeface="Arial"/>
              <a:buChar char="○"/>
            </a:pPr>
            <a:r>
              <a:rPr b="0" i="0" lang="en-GB" sz="1900" u="none" cap="none" strike="noStrike">
                <a:solidFill>
                  <a:schemeClr val="dk2"/>
                </a:solidFill>
                <a:latin typeface="Arial"/>
                <a:ea typeface="Arial"/>
                <a:cs typeface="Arial"/>
                <a:sym typeface="Arial"/>
              </a:rPr>
              <a:t>Reminder – after giving the child time to process the redirection they will be reminded of what is expected.</a:t>
            </a:r>
            <a:endParaRPr b="0" i="0" sz="1300" u="none" cap="none" strike="noStrike">
              <a:solidFill>
                <a:srgbClr val="000000"/>
              </a:solidFill>
              <a:latin typeface="Arial"/>
              <a:ea typeface="Arial"/>
              <a:cs typeface="Arial"/>
              <a:sym typeface="Arial"/>
            </a:endParaRPr>
          </a:p>
          <a:p>
            <a:pPr indent="-374650" lvl="1" marL="914400" marR="0" rtl="0" algn="l">
              <a:lnSpc>
                <a:spcPct val="100000"/>
              </a:lnSpc>
              <a:spcBef>
                <a:spcPts val="0"/>
              </a:spcBef>
              <a:spcAft>
                <a:spcPts val="0"/>
              </a:spcAft>
              <a:buClr>
                <a:schemeClr val="dk2"/>
              </a:buClr>
              <a:buSzPts val="2300"/>
              <a:buFont typeface="Arial"/>
              <a:buChar char="○"/>
            </a:pPr>
            <a:r>
              <a:rPr b="0" i="0" lang="en-GB" sz="1900" u="none" cap="none" strike="noStrike">
                <a:solidFill>
                  <a:schemeClr val="dk2"/>
                </a:solidFill>
                <a:latin typeface="Arial"/>
                <a:ea typeface="Arial"/>
                <a:cs typeface="Arial"/>
                <a:sym typeface="Arial"/>
              </a:rPr>
              <a:t>Caution – calmly tell the child privately your expectations</a:t>
            </a:r>
            <a:endParaRPr b="0" i="0" sz="1300" u="none" cap="none" strike="noStrike">
              <a:solidFill>
                <a:srgbClr val="000000"/>
              </a:solidFill>
              <a:latin typeface="Arial"/>
              <a:ea typeface="Arial"/>
              <a:cs typeface="Arial"/>
              <a:sym typeface="Arial"/>
            </a:endParaRPr>
          </a:p>
          <a:p>
            <a:pPr indent="-374650" lvl="1" marL="914400" marR="0" rtl="0" algn="l">
              <a:lnSpc>
                <a:spcPct val="100000"/>
              </a:lnSpc>
              <a:spcBef>
                <a:spcPts val="0"/>
              </a:spcBef>
              <a:spcAft>
                <a:spcPts val="0"/>
              </a:spcAft>
              <a:buClr>
                <a:schemeClr val="dk2"/>
              </a:buClr>
              <a:buSzPts val="2300"/>
              <a:buFont typeface="Arial"/>
              <a:buChar char="○"/>
            </a:pPr>
            <a:r>
              <a:rPr b="0" i="0" lang="en-GB" sz="1900" u="none" cap="none" strike="noStrike">
                <a:solidFill>
                  <a:schemeClr val="dk2"/>
                </a:solidFill>
                <a:latin typeface="Arial"/>
                <a:ea typeface="Arial"/>
                <a:cs typeface="Arial"/>
                <a:sym typeface="Arial"/>
              </a:rPr>
              <a:t>Time in – in peaceful place in classroom or the reflection garden</a:t>
            </a:r>
            <a:endParaRPr b="0" i="0" sz="1300" u="none" cap="none" strike="noStrike">
              <a:solidFill>
                <a:srgbClr val="000000"/>
              </a:solidFill>
              <a:latin typeface="Arial"/>
              <a:ea typeface="Arial"/>
              <a:cs typeface="Arial"/>
              <a:sym typeface="Arial"/>
            </a:endParaRPr>
          </a:p>
          <a:p>
            <a:pPr indent="-374650" lvl="1" marL="914400" marR="0" rtl="0" algn="l">
              <a:lnSpc>
                <a:spcPct val="100000"/>
              </a:lnSpc>
              <a:spcBef>
                <a:spcPts val="0"/>
              </a:spcBef>
              <a:spcAft>
                <a:spcPts val="0"/>
              </a:spcAft>
              <a:buClr>
                <a:schemeClr val="dk2"/>
              </a:buClr>
              <a:buSzPts val="2300"/>
              <a:buFont typeface="Arial"/>
              <a:buChar char="○"/>
            </a:pPr>
            <a:r>
              <a:rPr b="0" i="0" lang="en-GB" sz="1900" u="none" cap="none" strike="noStrike">
                <a:solidFill>
                  <a:schemeClr val="dk2"/>
                </a:solidFill>
                <a:latin typeface="Arial"/>
                <a:ea typeface="Arial"/>
                <a:cs typeface="Arial"/>
                <a:sym typeface="Arial"/>
              </a:rPr>
              <a:t>Educational consequence – time spent during playtime to discuss the desired behaviour in class.</a:t>
            </a:r>
            <a:endParaRPr b="0" i="0" sz="1300" u="none" cap="none" strike="noStrike">
              <a:solidFill>
                <a:srgbClr val="000000"/>
              </a:solidFill>
              <a:latin typeface="Arial"/>
              <a:ea typeface="Arial"/>
              <a:cs typeface="Arial"/>
              <a:sym typeface="Arial"/>
            </a:endParaRPr>
          </a:p>
          <a:p>
            <a:pPr indent="-374650" lvl="1" marL="914400" marR="0" rtl="0" algn="l">
              <a:lnSpc>
                <a:spcPct val="100000"/>
              </a:lnSpc>
              <a:spcBef>
                <a:spcPts val="0"/>
              </a:spcBef>
              <a:spcAft>
                <a:spcPts val="0"/>
              </a:spcAft>
              <a:buClr>
                <a:schemeClr val="dk2"/>
              </a:buClr>
              <a:buSzPts val="2300"/>
              <a:buFont typeface="Arial"/>
              <a:buChar char="○"/>
            </a:pPr>
            <a:r>
              <a:rPr b="0" i="0" lang="en-GB" sz="1900" u="none" cap="none" strike="noStrike">
                <a:solidFill>
                  <a:schemeClr val="dk2"/>
                </a:solidFill>
                <a:latin typeface="Arial"/>
                <a:ea typeface="Arial"/>
                <a:cs typeface="Arial"/>
                <a:sym typeface="Arial"/>
              </a:rPr>
              <a:t>Internal referral – time in – 10 minutes in a partner class with work provided by the class teacher.</a:t>
            </a:r>
            <a:endParaRPr b="0" i="0" sz="1300" u="none" cap="none" strike="noStrike">
              <a:solidFill>
                <a:srgbClr val="000000"/>
              </a:solidFill>
              <a:latin typeface="Arial"/>
              <a:ea typeface="Arial"/>
              <a:cs typeface="Arial"/>
              <a:sym typeface="Arial"/>
            </a:endParaRPr>
          </a:p>
          <a:p>
            <a:pPr indent="-381000" lvl="1" marL="914400" marR="0" rtl="0" algn="l">
              <a:lnSpc>
                <a:spcPct val="100000"/>
              </a:lnSpc>
              <a:spcBef>
                <a:spcPts val="0"/>
              </a:spcBef>
              <a:spcAft>
                <a:spcPts val="0"/>
              </a:spcAft>
              <a:buClr>
                <a:schemeClr val="dk2"/>
              </a:buClr>
              <a:buSzPts val="2400"/>
              <a:buFont typeface="Arial"/>
              <a:buChar char="○"/>
            </a:pPr>
            <a:r>
              <a:rPr b="0" i="0" lang="en-GB" sz="1900" u="none" cap="none" strike="noStrike">
                <a:solidFill>
                  <a:schemeClr val="dk2"/>
                </a:solidFill>
                <a:latin typeface="Arial"/>
                <a:ea typeface="Arial"/>
                <a:cs typeface="Arial"/>
                <a:sym typeface="Arial"/>
              </a:rPr>
              <a:t>Reparation – for an educational consequence or internal referral. Chance to set positive goals for the future.</a:t>
            </a:r>
            <a:r>
              <a:rPr b="0" i="0" lang="en-GB" sz="2000" u="none" cap="none" strike="noStrike">
                <a:solidFill>
                  <a:schemeClr val="dk2"/>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3" marL="53340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2"/>
                </a:solidFill>
                <a:latin typeface="Arial"/>
                <a:ea typeface="Arial"/>
                <a:cs typeface="Arial"/>
                <a:sym typeface="Arial"/>
              </a:rPr>
              <a:t>		</a:t>
            </a:r>
            <a:endParaRPr b="0" i="0" sz="2000" u="none" cap="none" strike="noStrike">
              <a:solidFill>
                <a:schemeClr val="dk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149f705d30b_0_45"/>
          <p:cNvSpPr txBox="1"/>
          <p:nvPr>
            <p:ph type="title"/>
          </p:nvPr>
        </p:nvSpPr>
        <p:spPr>
          <a:xfrm>
            <a:off x="276175" y="339675"/>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GB"/>
              <a:t>Our School Day</a:t>
            </a:r>
            <a:endParaRPr/>
          </a:p>
        </p:txBody>
      </p:sp>
      <p:sp>
        <p:nvSpPr>
          <p:cNvPr id="94" name="Google Shape;94;g149f705d30b_0_45"/>
          <p:cNvSpPr txBox="1"/>
          <p:nvPr/>
        </p:nvSpPr>
        <p:spPr>
          <a:xfrm>
            <a:off x="5089600" y="1324250"/>
            <a:ext cx="37845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Pupils arriving after 8.55am are late and will be marked accordingly in the register. Please ensure your child comes to school on time. Pupils who are late should report to the school office. If you bring your child to school by car, we would ask you to note and respect the parking restrictions around the school site.</a:t>
            </a:r>
            <a:endParaRPr b="0" i="0" sz="1400" u="none" cap="none" strike="noStrike">
              <a:solidFill>
                <a:srgbClr val="000000"/>
              </a:solidFill>
              <a:latin typeface="Arial"/>
              <a:ea typeface="Arial"/>
              <a:cs typeface="Arial"/>
              <a:sym typeface="Arial"/>
            </a:endParaRPr>
          </a:p>
        </p:txBody>
      </p:sp>
      <p:graphicFrame>
        <p:nvGraphicFramePr>
          <p:cNvPr id="95" name="Google Shape;95;g149f705d30b_0_45"/>
          <p:cNvGraphicFramePr/>
          <p:nvPr/>
        </p:nvGraphicFramePr>
        <p:xfrm>
          <a:off x="353125" y="1052050"/>
          <a:ext cx="3000000" cy="3000000"/>
        </p:xfrm>
        <a:graphic>
          <a:graphicData uri="http://schemas.openxmlformats.org/drawingml/2006/table">
            <a:tbl>
              <a:tblPr>
                <a:noFill/>
                <a:tableStyleId>{B3603A0F-60C6-42DE-9A87-B56BB9298B50}</a:tableStyleId>
              </a:tblPr>
              <a:tblGrid>
                <a:gridCol w="1447800"/>
                <a:gridCol w="1447800"/>
                <a:gridCol w="1447800"/>
              </a:tblGrid>
              <a:tr h="381000">
                <a:tc>
                  <a:txBody>
                    <a:bodyPr/>
                    <a:lstStyle/>
                    <a:p>
                      <a:pPr indent="0" lvl="0" marL="0" rtl="0" algn="l">
                        <a:spcBef>
                          <a:spcPts val="0"/>
                        </a:spcBef>
                        <a:spcAft>
                          <a:spcPts val="0"/>
                        </a:spcAft>
                        <a:buNone/>
                      </a:pPr>
                      <a:r>
                        <a:rPr lang="en-GB"/>
                        <a:t>Registration</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GB"/>
                        <a:t>8.45</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a:t>Session 1</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Split into 3 lessons</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GB"/>
                        <a:t>9:00 - 10:45</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a:t>Break</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GB"/>
                        <a:t>10:45-11:00</a:t>
                      </a:r>
                      <a:endParaRPr/>
                    </a:p>
                  </a:txBody>
                  <a:tcPr marT="91425" marB="91425" marR="91425" marL="91425">
                    <a:lnT cap="flat" cmpd="sng" w="9525">
                      <a:solidFill>
                        <a:srgbClr val="9E9E9E"/>
                      </a:solidFill>
                      <a:prstDash val="solid"/>
                      <a:round/>
                      <a:headEnd len="sm" w="sm" type="none"/>
                      <a:tailEnd len="sm" w="sm" type="none"/>
                    </a:lnT>
                  </a:tcPr>
                </a:tc>
              </a:tr>
              <a:tr h="381000">
                <a:tc>
                  <a:txBody>
                    <a:bodyPr/>
                    <a:lstStyle/>
                    <a:p>
                      <a:pPr indent="0" lvl="0" marL="0" rtl="0" algn="l">
                        <a:spcBef>
                          <a:spcPts val="0"/>
                        </a:spcBef>
                        <a:spcAft>
                          <a:spcPts val="0"/>
                        </a:spcAft>
                        <a:buNone/>
                      </a:pPr>
                      <a:r>
                        <a:rPr lang="en-GB"/>
                        <a:t>Session 2</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Split into 2 lessons</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GB"/>
                        <a:t>11:00-12:30</a:t>
                      </a:r>
                      <a:endParaRPr/>
                    </a:p>
                  </a:txBody>
                  <a:tcPr marT="91425" marB="91425" marR="91425" marL="91425"/>
                </a:tc>
              </a:tr>
              <a:tr h="381000">
                <a:tc>
                  <a:txBody>
                    <a:bodyPr/>
                    <a:lstStyle/>
                    <a:p>
                      <a:pPr indent="0" lvl="0" marL="0" rtl="0" algn="l">
                        <a:spcBef>
                          <a:spcPts val="0"/>
                        </a:spcBef>
                        <a:spcAft>
                          <a:spcPts val="0"/>
                        </a:spcAft>
                        <a:buNone/>
                      </a:pPr>
                      <a:r>
                        <a:rPr lang="en-GB"/>
                        <a:t>lunch</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GB"/>
                        <a:t>12:30-13:15</a:t>
                      </a:r>
                      <a:endParaRPr/>
                    </a:p>
                  </a:txBody>
                  <a:tcPr marT="91425" marB="91425" marR="91425" marL="91425"/>
                </a:tc>
              </a:tr>
              <a:tr h="381000">
                <a:tc>
                  <a:txBody>
                    <a:bodyPr/>
                    <a:lstStyle/>
                    <a:p>
                      <a:pPr indent="0" lvl="0" marL="0" rtl="0" algn="l">
                        <a:spcBef>
                          <a:spcPts val="0"/>
                        </a:spcBef>
                        <a:spcAft>
                          <a:spcPts val="0"/>
                        </a:spcAft>
                        <a:buNone/>
                      </a:pPr>
                      <a:r>
                        <a:rPr lang="en-GB"/>
                        <a:t>Session 3</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1 or 2 lessons</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GB"/>
                        <a:t>13:15 - 14:45</a:t>
                      </a:r>
                      <a:endParaRPr/>
                    </a:p>
                  </a:txBody>
                  <a:tcPr marT="91425" marB="91425" marR="91425" marL="91425"/>
                </a:tc>
              </a:tr>
              <a:tr h="381000">
                <a:tc>
                  <a:txBody>
                    <a:bodyPr/>
                    <a:lstStyle/>
                    <a:p>
                      <a:pPr indent="0" lvl="0" marL="0" rtl="0" algn="l">
                        <a:spcBef>
                          <a:spcPts val="0"/>
                        </a:spcBef>
                        <a:spcAft>
                          <a:spcPts val="0"/>
                        </a:spcAft>
                        <a:buNone/>
                      </a:pPr>
                      <a:r>
                        <a:rPr lang="en-GB"/>
                        <a:t>Assembly</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GB"/>
                        <a:t>14:45-15:00</a:t>
                      </a:r>
                      <a:endParaRPr/>
                    </a:p>
                  </a:txBody>
                  <a:tcPr marT="91425" marB="91425" marR="91425" marL="91425"/>
                </a:tc>
              </a:tr>
              <a:tr h="381000">
                <a:tc>
                  <a:txBody>
                    <a:bodyPr/>
                    <a:lstStyle/>
                    <a:p>
                      <a:pPr indent="0" lvl="0" marL="0" rtl="0" algn="l">
                        <a:spcBef>
                          <a:spcPts val="0"/>
                        </a:spcBef>
                        <a:spcAft>
                          <a:spcPts val="0"/>
                        </a:spcAft>
                        <a:buNone/>
                      </a:pPr>
                      <a:r>
                        <a:rPr lang="en-GB"/>
                        <a:t>Home Time</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GB"/>
                        <a:t>15:15</a:t>
                      </a:r>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g15119008b32_0_0"/>
          <p:cNvPicPr preferRelativeResize="0"/>
          <p:nvPr/>
        </p:nvPicPr>
        <p:blipFill>
          <a:blip r:embed="rId3">
            <a:alphaModFix/>
          </a:blip>
          <a:stretch>
            <a:fillRect/>
          </a:stretch>
        </p:blipFill>
        <p:spPr>
          <a:xfrm>
            <a:off x="1913048" y="2811675"/>
            <a:ext cx="4664064" cy="1828800"/>
          </a:xfrm>
          <a:prstGeom prst="rect">
            <a:avLst/>
          </a:prstGeom>
          <a:noFill/>
          <a:ln>
            <a:noFill/>
          </a:ln>
        </p:spPr>
      </p:pic>
      <p:sp>
        <p:nvSpPr>
          <p:cNvPr id="101" name="Google Shape;101;g15119008b32_0_0"/>
          <p:cNvSpPr txBox="1"/>
          <p:nvPr/>
        </p:nvSpPr>
        <p:spPr>
          <a:xfrm>
            <a:off x="1800035" y="146050"/>
            <a:ext cx="4962600" cy="3000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1200">
                <a:latin typeface="Calibri"/>
                <a:ea typeface="Calibri"/>
                <a:cs typeface="Calibri"/>
                <a:sym typeface="Calibri"/>
              </a:rPr>
              <a:t>Fruit Snacks</a:t>
            </a:r>
            <a:endParaRPr b="1" sz="1200">
              <a:latin typeface="Calibri"/>
              <a:ea typeface="Calibri"/>
              <a:cs typeface="Calibri"/>
              <a:sym typeface="Calibri"/>
            </a:endParaRPr>
          </a:p>
          <a:p>
            <a:pPr indent="0" lvl="0" marL="0" rtl="0" algn="ctr">
              <a:lnSpc>
                <a:spcPct val="115000"/>
              </a:lnSpc>
              <a:spcBef>
                <a:spcPts val="0"/>
              </a:spcBef>
              <a:spcAft>
                <a:spcPts val="0"/>
              </a:spcAft>
              <a:buNone/>
            </a:pPr>
            <a:r>
              <a:t/>
            </a:r>
            <a:endParaRPr sz="1200">
              <a:latin typeface="Calibri"/>
              <a:ea typeface="Calibri"/>
              <a:cs typeface="Calibri"/>
              <a:sym typeface="Calibri"/>
            </a:endParaRPr>
          </a:p>
          <a:p>
            <a:pPr indent="0" lvl="0" marL="0" rtl="0" algn="ctr">
              <a:lnSpc>
                <a:spcPct val="115000"/>
              </a:lnSpc>
              <a:spcBef>
                <a:spcPts val="0"/>
              </a:spcBef>
              <a:spcAft>
                <a:spcPts val="0"/>
              </a:spcAft>
              <a:buNone/>
            </a:pPr>
            <a:r>
              <a:rPr lang="en-GB" sz="1200">
                <a:latin typeface="Calibri"/>
                <a:ea typeface="Calibri"/>
                <a:cs typeface="Calibri"/>
                <a:sym typeface="Calibri"/>
              </a:rPr>
              <a:t>Please encourage your child to bring  piece of fruit for their morning snack if in KS2 (from Monday 12</a:t>
            </a:r>
            <a:r>
              <a:rPr baseline="30000" lang="en-GB" sz="1200">
                <a:latin typeface="Calibri"/>
                <a:ea typeface="Calibri"/>
                <a:cs typeface="Calibri"/>
                <a:sym typeface="Calibri"/>
              </a:rPr>
              <a:t>th</a:t>
            </a:r>
            <a:r>
              <a:rPr lang="en-GB" sz="1200">
                <a:latin typeface="Calibri"/>
                <a:ea typeface="Calibri"/>
                <a:cs typeface="Calibri"/>
                <a:sym typeface="Calibri"/>
              </a:rPr>
              <a:t> September it will be fruit only - not fruit winders or cereal bars). In KS1 fruit is provided by the government. Fruit is a great energy booster, and packed with vitamins to boost immunity, so makes a great mid morning snack! </a:t>
            </a:r>
            <a:endParaRPr sz="12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nvSpPr>
        <p:spPr>
          <a:xfrm>
            <a:off x="188500" y="0"/>
            <a:ext cx="8819400" cy="415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Our Class Timetable</a:t>
            </a:r>
            <a:endParaRPr b="1"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PE DAYS</a:t>
            </a:r>
            <a:endParaRPr b="1" i="0" sz="1800" u="none" cap="none" strike="noStrike">
              <a:solidFill>
                <a:srgbClr val="000000"/>
              </a:solidFill>
              <a:latin typeface="Arial"/>
              <a:ea typeface="Arial"/>
              <a:cs typeface="Arial"/>
              <a:sym typeface="Arial"/>
            </a:endParaRPr>
          </a:p>
        </p:txBody>
      </p:sp>
      <p:sp>
        <p:nvSpPr>
          <p:cNvPr id="107" name="Google Shape;107;p3"/>
          <p:cNvSpPr txBox="1"/>
          <p:nvPr/>
        </p:nvSpPr>
        <p:spPr>
          <a:xfrm>
            <a:off x="756825" y="970950"/>
            <a:ext cx="60684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800" u="sng"/>
              <a:t>Lemurs</a:t>
            </a:r>
            <a:endParaRPr b="1" sz="2800" u="sng"/>
          </a:p>
          <a:p>
            <a:pPr indent="0" lvl="0" marL="0" rtl="0" algn="l">
              <a:spcBef>
                <a:spcPts val="0"/>
              </a:spcBef>
              <a:spcAft>
                <a:spcPts val="0"/>
              </a:spcAft>
              <a:buNone/>
            </a:pPr>
            <a:r>
              <a:rPr lang="en-GB" sz="2800"/>
              <a:t>Wednesday and Friday</a:t>
            </a:r>
            <a:endParaRPr sz="2800"/>
          </a:p>
          <a:p>
            <a:pPr indent="0" lvl="0" marL="0" rtl="0" algn="l">
              <a:spcBef>
                <a:spcPts val="0"/>
              </a:spcBef>
              <a:spcAft>
                <a:spcPts val="0"/>
              </a:spcAft>
              <a:buNone/>
            </a:pPr>
            <a:r>
              <a:t/>
            </a:r>
            <a:endParaRPr sz="2800"/>
          </a:p>
          <a:p>
            <a:pPr indent="0" lvl="0" marL="0" rtl="0" algn="l">
              <a:spcBef>
                <a:spcPts val="0"/>
              </a:spcBef>
              <a:spcAft>
                <a:spcPts val="0"/>
              </a:spcAft>
              <a:buNone/>
            </a:pPr>
            <a:r>
              <a:rPr b="1" lang="en-GB" sz="2800" u="sng"/>
              <a:t>Rhinos</a:t>
            </a:r>
            <a:endParaRPr b="1" sz="2800" u="sng"/>
          </a:p>
          <a:p>
            <a:pPr indent="0" lvl="0" marL="0" rtl="0" algn="l">
              <a:spcBef>
                <a:spcPts val="0"/>
              </a:spcBef>
              <a:spcAft>
                <a:spcPts val="0"/>
              </a:spcAft>
              <a:buNone/>
            </a:pPr>
            <a:r>
              <a:rPr lang="en-GB" sz="2800"/>
              <a:t>Monday and Tuesday</a:t>
            </a:r>
            <a:endParaRPr sz="28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Melissa Stow</dc:creator>
</cp:coreProperties>
</file>